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mov" ContentType="video/quicktime"/>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878_B3B275F4.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80" r:id="rId4"/>
    <p:sldMasterId id="2147483815" r:id="rId5"/>
    <p:sldMasterId id="2147483816" r:id="rId6"/>
    <p:sldMasterId id="2147483819" r:id="rId7"/>
    <p:sldMasterId id="2147483830" r:id="rId8"/>
    <p:sldMasterId id="2147483838" r:id="rId9"/>
    <p:sldMasterId id="2147483845" r:id="rId10"/>
    <p:sldMasterId id="2147483848" r:id="rId11"/>
    <p:sldMasterId id="2147483851" r:id="rId12"/>
  </p:sldMasterIdLst>
  <p:notesMasterIdLst>
    <p:notesMasterId r:id="rId93"/>
  </p:notesMasterIdLst>
  <p:sldIdLst>
    <p:sldId id="811" r:id="rId13"/>
    <p:sldId id="2134" r:id="rId14"/>
    <p:sldId id="257" r:id="rId15"/>
    <p:sldId id="258" r:id="rId16"/>
    <p:sldId id="260" r:id="rId17"/>
    <p:sldId id="2201" r:id="rId18"/>
    <p:sldId id="361" r:id="rId19"/>
    <p:sldId id="357" r:id="rId20"/>
    <p:sldId id="363" r:id="rId21"/>
    <p:sldId id="2202" r:id="rId22"/>
    <p:sldId id="2203" r:id="rId23"/>
    <p:sldId id="2204" r:id="rId24"/>
    <p:sldId id="360" r:id="rId25"/>
    <p:sldId id="2166" r:id="rId26"/>
    <p:sldId id="2167" r:id="rId27"/>
    <p:sldId id="286" r:id="rId28"/>
    <p:sldId id="282" r:id="rId29"/>
    <p:sldId id="295" r:id="rId30"/>
    <p:sldId id="2168" r:id="rId31"/>
    <p:sldId id="2169" r:id="rId32"/>
    <p:sldId id="2170" r:id="rId33"/>
    <p:sldId id="2171" r:id="rId34"/>
    <p:sldId id="290" r:id="rId35"/>
    <p:sldId id="2172" r:id="rId36"/>
    <p:sldId id="2173" r:id="rId37"/>
    <p:sldId id="2174" r:id="rId38"/>
    <p:sldId id="2175" r:id="rId39"/>
    <p:sldId id="2176" r:id="rId40"/>
    <p:sldId id="2177" r:id="rId41"/>
    <p:sldId id="2145" r:id="rId42"/>
    <p:sldId id="2147" r:id="rId43"/>
    <p:sldId id="314" r:id="rId44"/>
    <p:sldId id="312" r:id="rId45"/>
    <p:sldId id="2205" r:id="rId46"/>
    <p:sldId id="2178" r:id="rId47"/>
    <p:sldId id="2135" r:id="rId48"/>
    <p:sldId id="822" r:id="rId49"/>
    <p:sldId id="2199" r:id="rId50"/>
    <p:sldId id="2200" r:id="rId51"/>
    <p:sldId id="362" r:id="rId52"/>
    <p:sldId id="364" r:id="rId53"/>
    <p:sldId id="365" r:id="rId54"/>
    <p:sldId id="366" r:id="rId55"/>
    <p:sldId id="372" r:id="rId56"/>
    <p:sldId id="367" r:id="rId57"/>
    <p:sldId id="368" r:id="rId58"/>
    <p:sldId id="371" r:id="rId59"/>
    <p:sldId id="369" r:id="rId60"/>
    <p:sldId id="373" r:id="rId61"/>
    <p:sldId id="374" r:id="rId62"/>
    <p:sldId id="375" r:id="rId63"/>
    <p:sldId id="256" r:id="rId64"/>
    <p:sldId id="2139" r:id="rId65"/>
    <p:sldId id="2140" r:id="rId66"/>
    <p:sldId id="259" r:id="rId67"/>
    <p:sldId id="2141" r:id="rId68"/>
    <p:sldId id="307" r:id="rId69"/>
    <p:sldId id="297" r:id="rId70"/>
    <p:sldId id="264" r:id="rId71"/>
    <p:sldId id="268" r:id="rId72"/>
    <p:sldId id="289" r:id="rId73"/>
    <p:sldId id="2142" r:id="rId74"/>
    <p:sldId id="309" r:id="rId75"/>
    <p:sldId id="266" r:id="rId76"/>
    <p:sldId id="269" r:id="rId77"/>
    <p:sldId id="288" r:id="rId78"/>
    <p:sldId id="284" r:id="rId79"/>
    <p:sldId id="287" r:id="rId80"/>
    <p:sldId id="298" r:id="rId81"/>
    <p:sldId id="305" r:id="rId82"/>
    <p:sldId id="306" r:id="rId83"/>
    <p:sldId id="300" r:id="rId84"/>
    <p:sldId id="262" r:id="rId85"/>
    <p:sldId id="301" r:id="rId86"/>
    <p:sldId id="263" r:id="rId87"/>
    <p:sldId id="303" r:id="rId88"/>
    <p:sldId id="296" r:id="rId89"/>
    <p:sldId id="302" r:id="rId90"/>
    <p:sldId id="304" r:id="rId91"/>
    <p:sldId id="317" r:id="rId92"/>
  </p:sldIdLst>
  <p:sldSz cx="12192000" cy="6858000"/>
  <p:notesSz cx="6858000" cy="9144000"/>
  <p:embeddedFontLst>
    <p:embeddedFont>
      <p:font typeface="Calibri" panose="020F0502020204030204" pitchFamily="34" charset="0"/>
      <p:regular r:id="rId94"/>
      <p:bold r:id="rId95"/>
      <p:italic r:id="rId96"/>
      <p:boldItalic r:id="rId97"/>
    </p:embeddedFont>
    <p:embeddedFont>
      <p:font typeface="Calibri Light" panose="020F0302020204030204" pitchFamily="34" charset="0"/>
      <p:regular r:id="rId98"/>
      <p:italic r:id="rId99"/>
    </p:embeddedFont>
    <p:embeddedFont>
      <p:font typeface="Century Gothic" panose="020B0502020202020204" pitchFamily="34" charset="0"/>
      <p:regular r:id="rId100"/>
      <p:bold r:id="rId101"/>
      <p:italic r:id="rId102"/>
      <p:boldItalic r:id="rId103"/>
    </p:embeddedFont>
    <p:embeddedFont>
      <p:font typeface="Constantia" panose="02030602050306030303" pitchFamily="18" charset="0"/>
      <p:regular r:id="rId104"/>
      <p:bold r:id="rId105"/>
      <p:italic r:id="rId106"/>
      <p:boldItalic r:id="rId107"/>
    </p:embeddedFont>
    <p:embeddedFont>
      <p:font typeface="Roboto" panose="02000000000000000000" pitchFamily="2" charset="0"/>
      <p:regular r:id="rId108"/>
      <p:bold r:id="rId109"/>
      <p:italic r:id="rId110"/>
      <p:boldItalic r:id="rId111"/>
    </p:embeddedFont>
    <p:embeddedFont>
      <p:font typeface="Wingdings 2" panose="05020102010507070707" pitchFamily="18" charset="2"/>
      <p:regular r:id="rId1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29BE16-6190-2426-0116-ACD5DB5D5E11}" name="ccadams@mtu.edu" initials="c" userId="S-1-5-21-1550642901-3503911066-1882207835-59436" providerId="AD"/>
  <p188:author id="{36FF626F-99B5-4679-A31B-10279E03BC62}" name="Robinson, Crystal@Wildlife" initials="CR" userId="S::Crystal.Robinson@Wildlife.ca.gov::293614e6-3dcf-4144-bee4-f5228b8adf6d" providerId="AD"/>
  <p188:author id="{42693BC2-849C-CA2D-1EAF-CDEC1844EC0E}" name="Benham, Erin (Contractor)" initials="BE(" userId="S::ebenham@contractor.usgs.gov::b222fa64-6dd1-447c-af11-37d7643a93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cadams@mtu.edu" initials="c" lastIdx="1" clrIdx="0">
    <p:extLst>
      <p:ext uri="{19B8F6BF-5375-455C-9EA6-DF929625EA0E}">
        <p15:presenceInfo xmlns:p15="http://schemas.microsoft.com/office/powerpoint/2012/main" userId="S-1-5-21-1550642901-3503911066-1882207835-594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5B0"/>
    <a:srgbClr val="AAC4AF"/>
    <a:srgbClr val="4E8B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7F8FED-DE23-4C71-8DD7-8CB830D19FBA}">
  <a:tblStyle styleId="{807F8FED-DE23-4C71-8DD7-8CB830D19FB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A525434-D766-462D-8510-8B66D0931F9F}"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117" Type="http://schemas.openxmlformats.org/officeDocument/2006/relationships/tableStyles" Target="tableStyles.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12" Type="http://schemas.openxmlformats.org/officeDocument/2006/relationships/font" Target="fonts/font19.fntdata"/><Relationship Id="rId16" Type="http://schemas.openxmlformats.org/officeDocument/2006/relationships/slide" Target="slides/slide4.xml"/><Relationship Id="rId107" Type="http://schemas.openxmlformats.org/officeDocument/2006/relationships/font" Target="fonts/font14.fntdata"/><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font" Target="fonts/font9.fntdata"/><Relationship Id="rId5" Type="http://schemas.openxmlformats.org/officeDocument/2006/relationships/slideMaster" Target="slideMasters/slideMaster2.xml"/><Relationship Id="rId90" Type="http://schemas.openxmlformats.org/officeDocument/2006/relationships/slide" Target="slides/slide78.xml"/><Relationship Id="rId95" Type="http://schemas.openxmlformats.org/officeDocument/2006/relationships/font" Target="fonts/font2.fntdata"/><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commentAuthors" Target="commentAuthors.xml"/><Relationship Id="rId118" Type="http://schemas.microsoft.com/office/2016/11/relationships/changesInfo" Target="changesInfos/changesInfo1.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9.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font" Target="fonts/font10.fntdata"/><Relationship Id="rId108" Type="http://schemas.openxmlformats.org/officeDocument/2006/relationships/font" Target="fonts/font15.fntdata"/><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presProps" Target="presProps.xml"/><Relationship Id="rId119" Type="http://schemas.microsoft.com/office/2018/10/relationships/authors" Target="authors.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font" Target="fonts/font1.fntdata"/><Relationship Id="rId99" Type="http://schemas.openxmlformats.org/officeDocument/2006/relationships/font" Target="fonts/font6.fntdata"/><Relationship Id="rId10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font" Target="fonts/font16.fntdata"/><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font" Target="fonts/font4.fntdata"/><Relationship Id="rId104" Type="http://schemas.openxmlformats.org/officeDocument/2006/relationships/font" Target="fonts/font11.fntdata"/><Relationship Id="rId7" Type="http://schemas.openxmlformats.org/officeDocument/2006/relationships/slideMaster" Target="slideMasters/slideMaster4.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font" Target="fonts/font17.fntdata"/><Relationship Id="rId115" Type="http://schemas.openxmlformats.org/officeDocument/2006/relationships/viewProps" Target="viewProps.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font" Target="fonts/font7.fntdata"/><Relationship Id="rId105" Type="http://schemas.openxmlformats.org/officeDocument/2006/relationships/font" Target="fonts/font12.fntdata"/><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notesMaster" Target="notesMasters/notesMaster1.xml"/><Relationship Id="rId98" Type="http://schemas.openxmlformats.org/officeDocument/2006/relationships/font" Target="fonts/font5.fntdata"/><Relationship Id="rId3" Type="http://schemas.openxmlformats.org/officeDocument/2006/relationships/customXml" Target="../customXml/item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theme" Target="theme/theme1.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font" Target="fonts/font18.fntdata"/><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font" Target="fonts/font1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Diaz" userId="2982e973-0b1c-4a01-97f7-01a32a5879dd" providerId="ADAL" clId="{F7518B75-9976-4E71-85F2-03DD731D938B}"/>
    <pc:docChg chg="undo custSel addSld delSld modSld addMainMaster delMainMaster">
      <pc:chgData name="Monica Diaz" userId="2982e973-0b1c-4a01-97f7-01a32a5879dd" providerId="ADAL" clId="{F7518B75-9976-4E71-85F2-03DD731D938B}" dt="2025-05-29T20:56:03.224" v="108" actId="47"/>
      <pc:docMkLst>
        <pc:docMk/>
      </pc:docMkLst>
      <pc:sldChg chg="del">
        <pc:chgData name="Monica Diaz" userId="2982e973-0b1c-4a01-97f7-01a32a5879dd" providerId="ADAL" clId="{F7518B75-9976-4E71-85F2-03DD731D938B}" dt="2025-05-29T20:55:42.038" v="106" actId="47"/>
        <pc:sldMkLst>
          <pc:docMk/>
          <pc:sldMk cId="326649614" sldId="261"/>
        </pc:sldMkLst>
      </pc:sldChg>
      <pc:sldChg chg="del">
        <pc:chgData name="Monica Diaz" userId="2982e973-0b1c-4a01-97f7-01a32a5879dd" providerId="ADAL" clId="{F7518B75-9976-4E71-85F2-03DD731D938B}" dt="2025-05-29T20:55:51.471" v="107" actId="47"/>
        <pc:sldMkLst>
          <pc:docMk/>
          <pc:sldMk cId="598862661" sldId="294"/>
        </pc:sldMkLst>
      </pc:sldChg>
      <pc:sldChg chg="del">
        <pc:chgData name="Monica Diaz" userId="2982e973-0b1c-4a01-97f7-01a32a5879dd" providerId="ADAL" clId="{F7518B75-9976-4E71-85F2-03DD731D938B}" dt="2025-05-29T20:55:51.471" v="107" actId="47"/>
        <pc:sldMkLst>
          <pc:docMk/>
          <pc:sldMk cId="600492115" sldId="310"/>
        </pc:sldMkLst>
      </pc:sldChg>
      <pc:sldChg chg="del">
        <pc:chgData name="Monica Diaz" userId="2982e973-0b1c-4a01-97f7-01a32a5879dd" providerId="ADAL" clId="{F7518B75-9976-4E71-85F2-03DD731D938B}" dt="2025-05-29T20:55:51.471" v="107" actId="47"/>
        <pc:sldMkLst>
          <pc:docMk/>
          <pc:sldMk cId="3311614787" sldId="311"/>
        </pc:sldMkLst>
      </pc:sldChg>
      <pc:sldChg chg="add del">
        <pc:chgData name="Monica Diaz" userId="2982e973-0b1c-4a01-97f7-01a32a5879dd" providerId="ADAL" clId="{F7518B75-9976-4E71-85F2-03DD731D938B}" dt="2025-05-29T20:55:04.001" v="57" actId="47"/>
        <pc:sldMkLst>
          <pc:docMk/>
          <pc:sldMk cId="2359976866" sldId="315"/>
        </pc:sldMkLst>
      </pc:sldChg>
      <pc:sldChg chg="add del">
        <pc:chgData name="Monica Diaz" userId="2982e973-0b1c-4a01-97f7-01a32a5879dd" providerId="ADAL" clId="{F7518B75-9976-4E71-85F2-03DD731D938B}" dt="2025-05-29T20:55:04.001" v="57" actId="47"/>
        <pc:sldMkLst>
          <pc:docMk/>
          <pc:sldMk cId="2144338665" sldId="320"/>
        </pc:sldMkLst>
      </pc:sldChg>
      <pc:sldChg chg="add del">
        <pc:chgData name="Monica Diaz" userId="2982e973-0b1c-4a01-97f7-01a32a5879dd" providerId="ADAL" clId="{F7518B75-9976-4E71-85F2-03DD731D938B}" dt="2025-05-29T20:55:04.001" v="57" actId="47"/>
        <pc:sldMkLst>
          <pc:docMk/>
          <pc:sldMk cId="1962739073" sldId="324"/>
        </pc:sldMkLst>
      </pc:sldChg>
      <pc:sldChg chg="add del">
        <pc:chgData name="Monica Diaz" userId="2982e973-0b1c-4a01-97f7-01a32a5879dd" providerId="ADAL" clId="{F7518B75-9976-4E71-85F2-03DD731D938B}" dt="2025-05-29T20:55:04.001" v="57" actId="47"/>
        <pc:sldMkLst>
          <pc:docMk/>
          <pc:sldMk cId="1514977321" sldId="325"/>
        </pc:sldMkLst>
      </pc:sldChg>
      <pc:sldChg chg="add del">
        <pc:chgData name="Monica Diaz" userId="2982e973-0b1c-4a01-97f7-01a32a5879dd" providerId="ADAL" clId="{F7518B75-9976-4E71-85F2-03DD731D938B}" dt="2025-05-29T20:55:04.001" v="57" actId="47"/>
        <pc:sldMkLst>
          <pc:docMk/>
          <pc:sldMk cId="1884840099" sldId="326"/>
        </pc:sldMkLst>
      </pc:sldChg>
      <pc:sldChg chg="add del">
        <pc:chgData name="Monica Diaz" userId="2982e973-0b1c-4a01-97f7-01a32a5879dd" providerId="ADAL" clId="{F7518B75-9976-4E71-85F2-03DD731D938B}" dt="2025-05-29T20:55:04.001" v="57" actId="47"/>
        <pc:sldMkLst>
          <pc:docMk/>
          <pc:sldMk cId="2963110871" sldId="327"/>
        </pc:sldMkLst>
      </pc:sldChg>
      <pc:sldChg chg="add del">
        <pc:chgData name="Monica Diaz" userId="2982e973-0b1c-4a01-97f7-01a32a5879dd" providerId="ADAL" clId="{F7518B75-9976-4E71-85F2-03DD731D938B}" dt="2025-05-29T20:55:04.001" v="57" actId="47"/>
        <pc:sldMkLst>
          <pc:docMk/>
          <pc:sldMk cId="1331519285" sldId="328"/>
        </pc:sldMkLst>
      </pc:sldChg>
      <pc:sldChg chg="add del">
        <pc:chgData name="Monica Diaz" userId="2982e973-0b1c-4a01-97f7-01a32a5879dd" providerId="ADAL" clId="{F7518B75-9976-4E71-85F2-03DD731D938B}" dt="2025-05-29T20:55:04.001" v="57" actId="47"/>
        <pc:sldMkLst>
          <pc:docMk/>
          <pc:sldMk cId="3594259777" sldId="329"/>
        </pc:sldMkLst>
      </pc:sldChg>
      <pc:sldChg chg="del">
        <pc:chgData name="Monica Diaz" userId="2982e973-0b1c-4a01-97f7-01a32a5879dd" providerId="ADAL" clId="{F7518B75-9976-4E71-85F2-03DD731D938B}" dt="2025-05-29T20:56:03.224" v="108" actId="47"/>
        <pc:sldMkLst>
          <pc:docMk/>
          <pc:sldMk cId="39988662" sldId="561"/>
        </pc:sldMkLst>
      </pc:sldChg>
      <pc:sldChg chg="del">
        <pc:chgData name="Monica Diaz" userId="2982e973-0b1c-4a01-97f7-01a32a5879dd" providerId="ADAL" clId="{F7518B75-9976-4E71-85F2-03DD731D938B}" dt="2025-05-29T20:56:03.224" v="108" actId="47"/>
        <pc:sldMkLst>
          <pc:docMk/>
          <pc:sldMk cId="421570990" sldId="824"/>
        </pc:sldMkLst>
      </pc:sldChg>
      <pc:sldChg chg="del">
        <pc:chgData name="Monica Diaz" userId="2982e973-0b1c-4a01-97f7-01a32a5879dd" providerId="ADAL" clId="{F7518B75-9976-4E71-85F2-03DD731D938B}" dt="2025-05-29T20:56:03.224" v="108" actId="47"/>
        <pc:sldMkLst>
          <pc:docMk/>
          <pc:sldMk cId="2793787113" sldId="825"/>
        </pc:sldMkLst>
      </pc:sldChg>
      <pc:sldChg chg="del">
        <pc:chgData name="Monica Diaz" userId="2982e973-0b1c-4a01-97f7-01a32a5879dd" providerId="ADAL" clId="{F7518B75-9976-4E71-85F2-03DD731D938B}" dt="2025-05-29T20:56:03.224" v="108" actId="47"/>
        <pc:sldMkLst>
          <pc:docMk/>
          <pc:sldMk cId="697982089" sldId="826"/>
        </pc:sldMkLst>
      </pc:sldChg>
      <pc:sldChg chg="del">
        <pc:chgData name="Monica Diaz" userId="2982e973-0b1c-4a01-97f7-01a32a5879dd" providerId="ADAL" clId="{F7518B75-9976-4E71-85F2-03DD731D938B}" dt="2025-05-29T20:56:03.224" v="108" actId="47"/>
        <pc:sldMkLst>
          <pc:docMk/>
          <pc:sldMk cId="4277866226" sldId="862"/>
        </pc:sldMkLst>
      </pc:sldChg>
      <pc:sldChg chg="del">
        <pc:chgData name="Monica Diaz" userId="2982e973-0b1c-4a01-97f7-01a32a5879dd" providerId="ADAL" clId="{F7518B75-9976-4E71-85F2-03DD731D938B}" dt="2025-05-29T20:56:03.224" v="108" actId="47"/>
        <pc:sldMkLst>
          <pc:docMk/>
          <pc:sldMk cId="3163636483" sldId="865"/>
        </pc:sldMkLst>
      </pc:sldChg>
      <pc:sldChg chg="del">
        <pc:chgData name="Monica Diaz" userId="2982e973-0b1c-4a01-97f7-01a32a5879dd" providerId="ADAL" clId="{F7518B75-9976-4E71-85F2-03DD731D938B}" dt="2025-05-29T20:56:03.224" v="108" actId="47"/>
        <pc:sldMkLst>
          <pc:docMk/>
          <pc:sldMk cId="685262392" sldId="871"/>
        </pc:sldMkLst>
      </pc:sldChg>
      <pc:sldChg chg="del">
        <pc:chgData name="Monica Diaz" userId="2982e973-0b1c-4a01-97f7-01a32a5879dd" providerId="ADAL" clId="{F7518B75-9976-4E71-85F2-03DD731D938B}" dt="2025-05-29T20:56:03.224" v="108" actId="47"/>
        <pc:sldMkLst>
          <pc:docMk/>
          <pc:sldMk cId="1562929314" sldId="872"/>
        </pc:sldMkLst>
      </pc:sldChg>
      <pc:sldChg chg="del">
        <pc:chgData name="Monica Diaz" userId="2982e973-0b1c-4a01-97f7-01a32a5879dd" providerId="ADAL" clId="{F7518B75-9976-4E71-85F2-03DD731D938B}" dt="2025-05-29T20:56:03.224" v="108" actId="47"/>
        <pc:sldMkLst>
          <pc:docMk/>
          <pc:sldMk cId="291887585" sldId="873"/>
        </pc:sldMkLst>
      </pc:sldChg>
      <pc:sldChg chg="del">
        <pc:chgData name="Monica Diaz" userId="2982e973-0b1c-4a01-97f7-01a32a5879dd" providerId="ADAL" clId="{F7518B75-9976-4E71-85F2-03DD731D938B}" dt="2025-05-29T20:56:03.224" v="108" actId="47"/>
        <pc:sldMkLst>
          <pc:docMk/>
          <pc:sldMk cId="3322367441" sldId="880"/>
        </pc:sldMkLst>
      </pc:sldChg>
      <pc:sldChg chg="del">
        <pc:chgData name="Monica Diaz" userId="2982e973-0b1c-4a01-97f7-01a32a5879dd" providerId="ADAL" clId="{F7518B75-9976-4E71-85F2-03DD731D938B}" dt="2025-05-29T20:56:03.224" v="108" actId="47"/>
        <pc:sldMkLst>
          <pc:docMk/>
          <pc:sldMk cId="1984509959" sldId="884"/>
        </pc:sldMkLst>
      </pc:sldChg>
      <pc:sldChg chg="del">
        <pc:chgData name="Monica Diaz" userId="2982e973-0b1c-4a01-97f7-01a32a5879dd" providerId="ADAL" clId="{F7518B75-9976-4E71-85F2-03DD731D938B}" dt="2025-05-29T20:56:03.224" v="108" actId="47"/>
        <pc:sldMkLst>
          <pc:docMk/>
          <pc:sldMk cId="2587333161" sldId="885"/>
        </pc:sldMkLst>
      </pc:sldChg>
      <pc:sldChg chg="del">
        <pc:chgData name="Monica Diaz" userId="2982e973-0b1c-4a01-97f7-01a32a5879dd" providerId="ADAL" clId="{F7518B75-9976-4E71-85F2-03DD731D938B}" dt="2025-05-29T20:56:03.224" v="108" actId="47"/>
        <pc:sldMkLst>
          <pc:docMk/>
          <pc:sldMk cId="1241815526" sldId="897"/>
        </pc:sldMkLst>
      </pc:sldChg>
      <pc:sldChg chg="del">
        <pc:chgData name="Monica Diaz" userId="2982e973-0b1c-4a01-97f7-01a32a5879dd" providerId="ADAL" clId="{F7518B75-9976-4E71-85F2-03DD731D938B}" dt="2025-05-29T20:56:03.224" v="108" actId="47"/>
        <pc:sldMkLst>
          <pc:docMk/>
          <pc:sldMk cId="287946668" sldId="910"/>
        </pc:sldMkLst>
      </pc:sldChg>
      <pc:sldChg chg="del">
        <pc:chgData name="Monica Diaz" userId="2982e973-0b1c-4a01-97f7-01a32a5879dd" providerId="ADAL" clId="{F7518B75-9976-4E71-85F2-03DD731D938B}" dt="2025-05-29T20:56:03.224" v="108" actId="47"/>
        <pc:sldMkLst>
          <pc:docMk/>
          <pc:sldMk cId="2719561353" sldId="911"/>
        </pc:sldMkLst>
      </pc:sldChg>
      <pc:sldChg chg="del">
        <pc:chgData name="Monica Diaz" userId="2982e973-0b1c-4a01-97f7-01a32a5879dd" providerId="ADAL" clId="{F7518B75-9976-4E71-85F2-03DD731D938B}" dt="2025-05-29T20:56:03.224" v="108" actId="47"/>
        <pc:sldMkLst>
          <pc:docMk/>
          <pc:sldMk cId="1931218623" sldId="912"/>
        </pc:sldMkLst>
      </pc:sldChg>
      <pc:sldChg chg="modSp add del mod">
        <pc:chgData name="Monica Diaz" userId="2982e973-0b1c-4a01-97f7-01a32a5879dd" providerId="ADAL" clId="{F7518B75-9976-4E71-85F2-03DD731D938B}" dt="2025-05-29T20:54:59.473" v="56" actId="47"/>
        <pc:sldMkLst>
          <pc:docMk/>
          <pc:sldMk cId="3224808395" sldId="2145"/>
        </pc:sldMkLst>
        <pc:spChg chg="mod">
          <ac:chgData name="Monica Diaz" userId="2982e973-0b1c-4a01-97f7-01a32a5879dd" providerId="ADAL" clId="{F7518B75-9976-4E71-85F2-03DD731D938B}" dt="2025-05-29T20:54:12.410" v="54" actId="1076"/>
          <ac:spMkLst>
            <pc:docMk/>
            <pc:sldMk cId="3224808395" sldId="2145"/>
            <ac:spMk id="3" creationId="{DE3A98E2-6242-376F-CB98-C4C3D26A2D90}"/>
          </ac:spMkLst>
        </pc:spChg>
      </pc:sldChg>
      <pc:sldChg chg="modSp mod">
        <pc:chgData name="Monica Diaz" userId="2982e973-0b1c-4a01-97f7-01a32a5879dd" providerId="ADAL" clId="{F7518B75-9976-4E71-85F2-03DD731D938B}" dt="2025-05-29T20:55:34.393" v="105" actId="113"/>
        <pc:sldMkLst>
          <pc:docMk/>
          <pc:sldMk cId="423939553" sldId="2178"/>
        </pc:sldMkLst>
        <pc:spChg chg="mod">
          <ac:chgData name="Monica Diaz" userId="2982e973-0b1c-4a01-97f7-01a32a5879dd" providerId="ADAL" clId="{F7518B75-9976-4E71-85F2-03DD731D938B}" dt="2025-05-29T20:55:34.393" v="105" actId="113"/>
          <ac:spMkLst>
            <pc:docMk/>
            <pc:sldMk cId="423939553" sldId="2178"/>
            <ac:spMk id="3" creationId="{C97827FB-E984-7DC3-3D8C-AA64BEEB472D}"/>
          </ac:spMkLst>
        </pc:spChg>
      </pc:sldChg>
      <pc:sldChg chg="del">
        <pc:chgData name="Monica Diaz" userId="2982e973-0b1c-4a01-97f7-01a32a5879dd" providerId="ADAL" clId="{F7518B75-9976-4E71-85F2-03DD731D938B}" dt="2025-05-29T20:55:42.038" v="106" actId="47"/>
        <pc:sldMkLst>
          <pc:docMk/>
          <pc:sldMk cId="3389095219" sldId="2179"/>
        </pc:sldMkLst>
      </pc:sldChg>
      <pc:sldChg chg="del">
        <pc:chgData name="Monica Diaz" userId="2982e973-0b1c-4a01-97f7-01a32a5879dd" providerId="ADAL" clId="{F7518B75-9976-4E71-85F2-03DD731D938B}" dt="2025-05-29T20:55:42.038" v="106" actId="47"/>
        <pc:sldMkLst>
          <pc:docMk/>
          <pc:sldMk cId="2370760239" sldId="2180"/>
        </pc:sldMkLst>
      </pc:sldChg>
      <pc:sldChg chg="del">
        <pc:chgData name="Monica Diaz" userId="2982e973-0b1c-4a01-97f7-01a32a5879dd" providerId="ADAL" clId="{F7518B75-9976-4E71-85F2-03DD731D938B}" dt="2025-05-29T20:55:42.038" v="106" actId="47"/>
        <pc:sldMkLst>
          <pc:docMk/>
          <pc:sldMk cId="2583738731" sldId="2181"/>
        </pc:sldMkLst>
      </pc:sldChg>
      <pc:sldChg chg="del">
        <pc:chgData name="Monica Diaz" userId="2982e973-0b1c-4a01-97f7-01a32a5879dd" providerId="ADAL" clId="{F7518B75-9976-4E71-85F2-03DD731D938B}" dt="2025-05-29T20:55:42.038" v="106" actId="47"/>
        <pc:sldMkLst>
          <pc:docMk/>
          <pc:sldMk cId="2789077188" sldId="2182"/>
        </pc:sldMkLst>
      </pc:sldChg>
      <pc:sldChg chg="del">
        <pc:chgData name="Monica Diaz" userId="2982e973-0b1c-4a01-97f7-01a32a5879dd" providerId="ADAL" clId="{F7518B75-9976-4E71-85F2-03DD731D938B}" dt="2025-05-29T20:55:42.038" v="106" actId="47"/>
        <pc:sldMkLst>
          <pc:docMk/>
          <pc:sldMk cId="3386103184" sldId="2183"/>
        </pc:sldMkLst>
      </pc:sldChg>
      <pc:sldChg chg="del">
        <pc:chgData name="Monica Diaz" userId="2982e973-0b1c-4a01-97f7-01a32a5879dd" providerId="ADAL" clId="{F7518B75-9976-4E71-85F2-03DD731D938B}" dt="2025-05-29T20:55:42.038" v="106" actId="47"/>
        <pc:sldMkLst>
          <pc:docMk/>
          <pc:sldMk cId="2123642942" sldId="2184"/>
        </pc:sldMkLst>
      </pc:sldChg>
      <pc:sldChg chg="del">
        <pc:chgData name="Monica Diaz" userId="2982e973-0b1c-4a01-97f7-01a32a5879dd" providerId="ADAL" clId="{F7518B75-9976-4E71-85F2-03DD731D938B}" dt="2025-05-29T20:55:42.038" v="106" actId="47"/>
        <pc:sldMkLst>
          <pc:docMk/>
          <pc:sldMk cId="3198084008" sldId="2185"/>
        </pc:sldMkLst>
      </pc:sldChg>
      <pc:sldChg chg="del">
        <pc:chgData name="Monica Diaz" userId="2982e973-0b1c-4a01-97f7-01a32a5879dd" providerId="ADAL" clId="{F7518B75-9976-4E71-85F2-03DD731D938B}" dt="2025-05-29T20:55:42.038" v="106" actId="47"/>
        <pc:sldMkLst>
          <pc:docMk/>
          <pc:sldMk cId="1659769246" sldId="2186"/>
        </pc:sldMkLst>
      </pc:sldChg>
      <pc:sldChg chg="del">
        <pc:chgData name="Monica Diaz" userId="2982e973-0b1c-4a01-97f7-01a32a5879dd" providerId="ADAL" clId="{F7518B75-9976-4E71-85F2-03DD731D938B}" dt="2025-05-29T20:55:42.038" v="106" actId="47"/>
        <pc:sldMkLst>
          <pc:docMk/>
          <pc:sldMk cId="2246362338" sldId="2187"/>
        </pc:sldMkLst>
      </pc:sldChg>
      <pc:sldChg chg="del">
        <pc:chgData name="Monica Diaz" userId="2982e973-0b1c-4a01-97f7-01a32a5879dd" providerId="ADAL" clId="{F7518B75-9976-4E71-85F2-03DD731D938B}" dt="2025-05-29T20:55:42.038" v="106" actId="47"/>
        <pc:sldMkLst>
          <pc:docMk/>
          <pc:sldMk cId="1382614874" sldId="2188"/>
        </pc:sldMkLst>
      </pc:sldChg>
      <pc:sldChg chg="del">
        <pc:chgData name="Monica Diaz" userId="2982e973-0b1c-4a01-97f7-01a32a5879dd" providerId="ADAL" clId="{F7518B75-9976-4E71-85F2-03DD731D938B}" dt="2025-05-29T20:55:42.038" v="106" actId="47"/>
        <pc:sldMkLst>
          <pc:docMk/>
          <pc:sldMk cId="2909794739" sldId="2189"/>
        </pc:sldMkLst>
      </pc:sldChg>
      <pc:sldChg chg="del">
        <pc:chgData name="Monica Diaz" userId="2982e973-0b1c-4a01-97f7-01a32a5879dd" providerId="ADAL" clId="{F7518B75-9976-4E71-85F2-03DD731D938B}" dt="2025-05-29T20:55:51.471" v="107" actId="47"/>
        <pc:sldMkLst>
          <pc:docMk/>
          <pc:sldMk cId="3660643248" sldId="2190"/>
        </pc:sldMkLst>
      </pc:sldChg>
      <pc:sldChg chg="del">
        <pc:chgData name="Monica Diaz" userId="2982e973-0b1c-4a01-97f7-01a32a5879dd" providerId="ADAL" clId="{F7518B75-9976-4E71-85F2-03DD731D938B}" dt="2025-05-29T20:55:51.471" v="107" actId="47"/>
        <pc:sldMkLst>
          <pc:docMk/>
          <pc:sldMk cId="1399117123" sldId="2191"/>
        </pc:sldMkLst>
      </pc:sldChg>
      <pc:sldChg chg="del">
        <pc:chgData name="Monica Diaz" userId="2982e973-0b1c-4a01-97f7-01a32a5879dd" providerId="ADAL" clId="{F7518B75-9976-4E71-85F2-03DD731D938B}" dt="2025-05-29T20:55:51.471" v="107" actId="47"/>
        <pc:sldMkLst>
          <pc:docMk/>
          <pc:sldMk cId="3194242808" sldId="2192"/>
        </pc:sldMkLst>
      </pc:sldChg>
      <pc:sldChg chg="del">
        <pc:chgData name="Monica Diaz" userId="2982e973-0b1c-4a01-97f7-01a32a5879dd" providerId="ADAL" clId="{F7518B75-9976-4E71-85F2-03DD731D938B}" dt="2025-05-29T20:55:51.471" v="107" actId="47"/>
        <pc:sldMkLst>
          <pc:docMk/>
          <pc:sldMk cId="2648885224" sldId="2193"/>
        </pc:sldMkLst>
      </pc:sldChg>
      <pc:sldChg chg="del">
        <pc:chgData name="Monica Diaz" userId="2982e973-0b1c-4a01-97f7-01a32a5879dd" providerId="ADAL" clId="{F7518B75-9976-4E71-85F2-03DD731D938B}" dt="2025-05-29T20:55:51.471" v="107" actId="47"/>
        <pc:sldMkLst>
          <pc:docMk/>
          <pc:sldMk cId="441860496" sldId="2194"/>
        </pc:sldMkLst>
      </pc:sldChg>
      <pc:sldChg chg="del">
        <pc:chgData name="Monica Diaz" userId="2982e973-0b1c-4a01-97f7-01a32a5879dd" providerId="ADAL" clId="{F7518B75-9976-4E71-85F2-03DD731D938B}" dt="2025-05-29T20:55:51.471" v="107" actId="47"/>
        <pc:sldMkLst>
          <pc:docMk/>
          <pc:sldMk cId="1643871173" sldId="2195"/>
        </pc:sldMkLst>
      </pc:sldChg>
      <pc:sldChg chg="del">
        <pc:chgData name="Monica Diaz" userId="2982e973-0b1c-4a01-97f7-01a32a5879dd" providerId="ADAL" clId="{F7518B75-9976-4E71-85F2-03DD731D938B}" dt="2025-05-29T20:55:51.471" v="107" actId="47"/>
        <pc:sldMkLst>
          <pc:docMk/>
          <pc:sldMk cId="3711428639" sldId="2196"/>
        </pc:sldMkLst>
      </pc:sldChg>
      <pc:sldChg chg="del">
        <pc:chgData name="Monica Diaz" userId="2982e973-0b1c-4a01-97f7-01a32a5879dd" providerId="ADAL" clId="{F7518B75-9976-4E71-85F2-03DD731D938B}" dt="2025-05-29T20:55:51.471" v="107" actId="47"/>
        <pc:sldMkLst>
          <pc:docMk/>
          <pc:sldMk cId="1192220885" sldId="2197"/>
        </pc:sldMkLst>
      </pc:sldChg>
      <pc:sldChg chg="del">
        <pc:chgData name="Monica Diaz" userId="2982e973-0b1c-4a01-97f7-01a32a5879dd" providerId="ADAL" clId="{F7518B75-9976-4E71-85F2-03DD731D938B}" dt="2025-05-29T20:55:51.471" v="107" actId="47"/>
        <pc:sldMkLst>
          <pc:docMk/>
          <pc:sldMk cId="3816315395" sldId="2198"/>
        </pc:sldMkLst>
      </pc:sldChg>
      <pc:sldMasterChg chg="add del addSldLayout delSldLayout">
        <pc:chgData name="Monica Diaz" userId="2982e973-0b1c-4a01-97f7-01a32a5879dd" providerId="ADAL" clId="{F7518B75-9976-4E71-85F2-03DD731D938B}" dt="2025-05-29T20:55:04.001" v="57" actId="47"/>
        <pc:sldMasterMkLst>
          <pc:docMk/>
          <pc:sldMasterMk cId="2089232010" sldId="2147483819"/>
        </pc:sldMasterMkLst>
        <pc:sldLayoutChg chg="add del">
          <pc:chgData name="Monica Diaz" userId="2982e973-0b1c-4a01-97f7-01a32a5879dd" providerId="ADAL" clId="{F7518B75-9976-4E71-85F2-03DD731D938B}" dt="2025-05-29T20:54:59.473" v="56" actId="47"/>
          <pc:sldLayoutMkLst>
            <pc:docMk/>
            <pc:sldMasterMk cId="2089232010" sldId="2147483819"/>
            <pc:sldLayoutMk cId="1387555932" sldId="2147483820"/>
          </pc:sldLayoutMkLst>
        </pc:sldLayoutChg>
        <pc:sldLayoutChg chg="add del">
          <pc:chgData name="Monica Diaz" userId="2982e973-0b1c-4a01-97f7-01a32a5879dd" providerId="ADAL" clId="{F7518B75-9976-4E71-85F2-03DD731D938B}" dt="2025-05-29T20:55:04.001" v="57" actId="47"/>
          <pc:sldLayoutMkLst>
            <pc:docMk/>
            <pc:sldMasterMk cId="2089232010" sldId="2147483819"/>
            <pc:sldLayoutMk cId="1806778998" sldId="2147483821"/>
          </pc:sldLayoutMkLst>
        </pc:sldLayoutChg>
        <pc:sldLayoutChg chg="add del">
          <pc:chgData name="Monica Diaz" userId="2982e973-0b1c-4a01-97f7-01a32a5879dd" providerId="ADAL" clId="{F7518B75-9976-4E71-85F2-03DD731D938B}" dt="2025-05-29T20:55:04.001" v="57" actId="47"/>
          <pc:sldLayoutMkLst>
            <pc:docMk/>
            <pc:sldMasterMk cId="2089232010" sldId="2147483819"/>
            <pc:sldLayoutMk cId="1259749448" sldId="2147483822"/>
          </pc:sldLayoutMkLst>
        </pc:sldLayoutChg>
      </pc:sldMasterChg>
      <pc:sldMasterChg chg="delSldLayout">
        <pc:chgData name="Monica Diaz" userId="2982e973-0b1c-4a01-97f7-01a32a5879dd" providerId="ADAL" clId="{F7518B75-9976-4E71-85F2-03DD731D938B}" dt="2025-05-29T20:56:03.224" v="108" actId="47"/>
        <pc:sldMasterMkLst>
          <pc:docMk/>
          <pc:sldMasterMk cId="8668516" sldId="2147483838"/>
        </pc:sldMasterMkLst>
        <pc:sldLayoutChg chg="del">
          <pc:chgData name="Monica Diaz" userId="2982e973-0b1c-4a01-97f7-01a32a5879dd" providerId="ADAL" clId="{F7518B75-9976-4E71-85F2-03DD731D938B}" dt="2025-05-29T20:56:03.224" v="108" actId="47"/>
          <pc:sldLayoutMkLst>
            <pc:docMk/>
            <pc:sldMasterMk cId="8668516" sldId="2147483838"/>
            <pc:sldLayoutMk cId="674568038" sldId="2147483840"/>
          </pc:sldLayoutMkLst>
        </pc:sldLayoutChg>
      </pc:sldMasterChg>
      <pc:sldMasterChg chg="del delSldLayout">
        <pc:chgData name="Monica Diaz" userId="2982e973-0b1c-4a01-97f7-01a32a5879dd" providerId="ADAL" clId="{F7518B75-9976-4E71-85F2-03DD731D938B}" dt="2025-05-29T20:56:03.224" v="108" actId="47"/>
        <pc:sldMasterMkLst>
          <pc:docMk/>
          <pc:sldMasterMk cId="789373387" sldId="2147483841"/>
        </pc:sldMasterMkLst>
        <pc:sldLayoutChg chg="del">
          <pc:chgData name="Monica Diaz" userId="2982e973-0b1c-4a01-97f7-01a32a5879dd" providerId="ADAL" clId="{F7518B75-9976-4E71-85F2-03DD731D938B}" dt="2025-05-29T20:56:03.224" v="108" actId="47"/>
          <pc:sldLayoutMkLst>
            <pc:docMk/>
            <pc:sldMasterMk cId="789373387" sldId="2147483841"/>
            <pc:sldLayoutMk cId="1683084645" sldId="2147483842"/>
          </pc:sldLayoutMkLst>
        </pc:sldLayoutChg>
      </pc:sldMasterChg>
      <pc:sldMasterChg chg="del delSldLayout">
        <pc:chgData name="Monica Diaz" userId="2982e973-0b1c-4a01-97f7-01a32a5879dd" providerId="ADAL" clId="{F7518B75-9976-4E71-85F2-03DD731D938B}" dt="2025-05-29T20:56:03.224" v="108" actId="47"/>
        <pc:sldMasterMkLst>
          <pc:docMk/>
          <pc:sldMasterMk cId="2163457670" sldId="2147483843"/>
        </pc:sldMasterMkLst>
        <pc:sldLayoutChg chg="del">
          <pc:chgData name="Monica Diaz" userId="2982e973-0b1c-4a01-97f7-01a32a5879dd" providerId="ADAL" clId="{F7518B75-9976-4E71-85F2-03DD731D938B}" dt="2025-05-29T20:56:03.224" v="108" actId="47"/>
          <pc:sldLayoutMkLst>
            <pc:docMk/>
            <pc:sldMasterMk cId="2163457670" sldId="2147483843"/>
            <pc:sldLayoutMk cId="4219123109" sldId="2147483844"/>
          </pc:sldLayoutMkLst>
        </pc:sldLayoutChg>
      </pc:sldMasterChg>
      <pc:sldMasterChg chg="delSldLayout">
        <pc:chgData name="Monica Diaz" userId="2982e973-0b1c-4a01-97f7-01a32a5879dd" providerId="ADAL" clId="{F7518B75-9976-4E71-85F2-03DD731D938B}" dt="2025-05-29T20:55:51.471" v="107" actId="47"/>
        <pc:sldMasterMkLst>
          <pc:docMk/>
          <pc:sldMasterMk cId="3402406045" sldId="2147483845"/>
        </pc:sldMasterMkLst>
        <pc:sldLayoutChg chg="del">
          <pc:chgData name="Monica Diaz" userId="2982e973-0b1c-4a01-97f7-01a32a5879dd" providerId="ADAL" clId="{F7518B75-9976-4E71-85F2-03DD731D938B}" dt="2025-05-29T20:55:51.471" v="107" actId="47"/>
          <pc:sldLayoutMkLst>
            <pc:docMk/>
            <pc:sldMasterMk cId="3402406045" sldId="2147483845"/>
            <pc:sldLayoutMk cId="1956629068" sldId="2147483847"/>
          </pc:sldLayoutMkLst>
        </pc:sldLayoutChg>
      </pc:sldMasterChg>
    </pc:docChg>
  </pc:docChgLst>
</pc:chgInfo>
</file>

<file path=ppt/comments/modernComment_878_B3B275F4.xml><?xml version="1.0" encoding="utf-8"?>
<p188:cmLst xmlns:a="http://schemas.openxmlformats.org/drawingml/2006/main" xmlns:r="http://schemas.openxmlformats.org/officeDocument/2006/relationships" xmlns:p188="http://schemas.microsoft.com/office/powerpoint/2018/8/main">
  <p188:cm id="{C75BC8A4-D2BB-4085-B792-88BF0B0820E0}" authorId="{36FF626F-99B5-4679-A31B-10279E03BC62}" status="resolved" created="2025-04-29T22:23:13.462">
    <pc:sldMkLst xmlns:pc="http://schemas.microsoft.com/office/powerpoint/2013/main/command">
      <pc:docMk/>
      <pc:sldMk cId="3568761661" sldId="284"/>
    </pc:sldMkLst>
    <p188:txBody>
      <a:bodyPr/>
      <a:lstStyle/>
      <a:p>
        <a:r>
          <a:rPr lang="en-US"/>
          <a:t>This is redundant, abundance information is required for fall run chinook salmon, I would take it out “number of adults returning” and leave the last sentence in place.</a:t>
        </a:r>
      </a:p>
    </p188:txBody>
  </p188:cm>
  <p188:cm id="{885A5AB8-910F-49F7-B4D7-5A0D98DCC524}" authorId="{36FF626F-99B5-4679-A31B-10279E03BC62}" status="resolved" created="2025-04-29T22:24:29.311">
    <pc:sldMkLst xmlns:pc="http://schemas.microsoft.com/office/powerpoint/2013/main/command">
      <pc:docMk/>
      <pc:sldMk cId="3568761661" sldId="284"/>
    </pc:sldMkLst>
    <p188:txBody>
      <a:bodyPr/>
      <a:lstStyle/>
      <a:p>
        <a:r>
          <a:rPr lang="en-US"/>
          <a:t>Removed the “monitoring locations are planned for…” restate as “monitoring locations were planned for”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nrm.dfg.ca.gov/FileHandler.ashx?DocumentID=225455&amp;inlin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rm.dfg.ca.gov/FileHandler.ashx?DocumentID=225455&amp;inlin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nrm.dfg.ca.gov/FileHandler.ashx?DocumentID=225455&amp;inlin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eams.microsoft.com/l/meetup-join/19%3ameeting_ZjMyNzAwY2EtNWE4MC00YzNmLTgyYTgtNTFiNmI1YTdmNWU0%40thread.v2/0?context=%7b%22Tid%22%3a%221c3c2c8b-5254-43af-8bdb-68ba2e8d77c8%22%2c%22Oid%22%3a%22e01ed04c-f784-4cbc-88fe-a7a978a2c162%22%7d"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tel:+12073870436,,843358102" TargetMode="External"/><Relationship Id="rId5" Type="http://schemas.openxmlformats.org/officeDocument/2006/relationships/hyperlink" Target="https://www.microsoft.com/microsoft-teams/join-a-meeting" TargetMode="External"/><Relationship Id="rId4" Type="http://schemas.openxmlformats.org/officeDocument/2006/relationships/hyperlink" Target="https://www.microsoft.com/en-us/microsoft-teams/download-app"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2" name="Google Shape;103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3" name="Google Shape;103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518523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Utilizing Survey123, we have created two data forms to capture the frequent collected data that can be sent to into the KBFC database that adheres to the DA-Data Exchange Standards and Controlled Vocabulary :</a:t>
            </a:r>
          </a:p>
          <a:p>
            <a:pPr marL="800100" lvl="1" indent="-171450">
              <a:buFont typeface="Arial"/>
              <a:buChar char="•"/>
            </a:pPr>
            <a:r>
              <a:rPr lang="en-US" b="1" dirty="0"/>
              <a:t>Mark Recapture and Recoveries</a:t>
            </a:r>
            <a:r>
              <a:rPr lang="en-US" dirty="0"/>
              <a:t> of PIT-tagged aquatic species- which includes data collection about biological characteristic, tagging details, body condition and biological samples</a:t>
            </a:r>
          </a:p>
          <a:p>
            <a:pPr marL="800100" lvl="1" indent="-171450">
              <a:buFont typeface="Arial"/>
              <a:buChar char="•"/>
            </a:pPr>
            <a:r>
              <a:rPr lang="en-US" b="1" dirty="0"/>
              <a:t>Deployment of PIT Tagging Remote Detection Equipment</a:t>
            </a:r>
            <a:r>
              <a:rPr lang="en-US" dirty="0"/>
              <a:t>, including updates to the remote detection configuration, changes in the remote configuration and an event log to document any gaps in remote detection records</a:t>
            </a:r>
          </a:p>
          <a:p>
            <a:pPr marL="171450" indent="-171450">
              <a:buFont typeface="Arial"/>
              <a:buChar char="•"/>
            </a:pPr>
            <a:r>
              <a:rPr lang="en-US" dirty="0"/>
              <a:t>By utilizing a software called </a:t>
            </a:r>
            <a:r>
              <a:rPr lang="en-US" dirty="0" err="1"/>
              <a:t>SerialMagic</a:t>
            </a:r>
            <a:r>
              <a:rPr lang="en-US" dirty="0"/>
              <a:t> Keys, our collaborative members can now automatically transfer their PIT tags from a reader via Bluetooth into their survey forms, saving time and reducing transcription errors. In the future, we are exploring how this software can be utilized with Bluetooth scales and measuring boards</a:t>
            </a:r>
            <a:endParaRPr lang="en-US" dirty="0">
              <a:ea typeface="Calibri"/>
              <a:cs typeface="Calibri"/>
            </a:endParaRPr>
          </a:p>
          <a:p>
            <a:pPr marL="171450" indent="-171450">
              <a:buFont typeface="Arial"/>
              <a:buChar char="•"/>
            </a:pPr>
            <a:r>
              <a:rPr lang="en-US" dirty="0">
                <a:latin typeface="Aptos"/>
                <a:ea typeface="Calibri"/>
                <a:cs typeface="Calibri"/>
              </a:rPr>
              <a:t>These forms are shared and</a:t>
            </a:r>
            <a:r>
              <a:rPr lang="en-US" dirty="0">
                <a:ea typeface="Calibri"/>
              </a:rPr>
              <a:t> published on </a:t>
            </a:r>
            <a:r>
              <a:rPr lang="en-US" dirty="0"/>
              <a:t>our collaborates internal ESRI systems where they can save and transfer records into the KBFC with ease</a:t>
            </a:r>
          </a:p>
          <a:p>
            <a:pPr marL="171450" indent="-171450">
              <a:buFont typeface="Arial"/>
              <a:buChar char="•"/>
            </a:pPr>
            <a:r>
              <a:rPr lang="en-US" dirty="0"/>
              <a:t>Currently, we are in the testing phase with our collaborators, providing them with the survey form, software, and training on Survey123</a:t>
            </a:r>
          </a:p>
          <a:p>
            <a:endParaRPr lang="en-US" dirty="0">
              <a:latin typeface="Calibri"/>
              <a:ea typeface="Calibri"/>
              <a:cs typeface="Calibri"/>
            </a:endParaRPr>
          </a:p>
          <a:p>
            <a:endParaRPr lang="en-US" dirty="0">
              <a:latin typeface="Calibri"/>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FC09F-3F89-4E62-B675-4A56945D0B5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0363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PTAGIS, the KBFC offers a method to search PIT tag histories to it members. In utilizing this function to view capture and detections histories the information can provide insights into physical condition and how effectively aquatic species such as fish are migrating to previously inaccessible habitats post dam removal</a:t>
            </a:r>
          </a:p>
          <a:p>
            <a:endParaRPr lang="en-US" dirty="0"/>
          </a:p>
          <a:p>
            <a:r>
              <a:rPr lang="en-US" dirty="0"/>
              <a:t>In cases where an unknown PIT tag is found, users can utilize the tag search feature from both databases to identify its origin. This functionality can be particularly useful, for example, when tags are discovered in avian colonies. </a:t>
            </a:r>
          </a:p>
          <a:p>
            <a:endParaRPr lang="en-US" dirty="0"/>
          </a:p>
          <a:p>
            <a:r>
              <a:rPr lang="en-US" dirty="0"/>
              <a:t>In 2024, avian colony scans conducted by RTR and the USGS in Klamath Falls utilized this tag search function from PTAGIS to identify that 32 of the detected tags originated from the Columbia River Basin. </a:t>
            </a:r>
          </a:p>
          <a:p>
            <a:endParaRPr lang="en-US" dirty="0"/>
          </a:p>
          <a:p>
            <a:r>
              <a:rPr lang="en-US" dirty="0"/>
              <a:t>7tags from PTAGIS in 2023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FC09F-3F89-4E62-B675-4A56945D0B5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8437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KBFC goal is to support data exchange and collaboration. For resources on how to become a member follow the QR code.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FC09F-3F89-4E62-B675-4A56945D0B5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4131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Jenny Creek Chinook,</a:t>
            </a:r>
            <a:r>
              <a:rPr lang="en-US" baseline="0" dirty="0"/>
              <a:t> Oct 18, 2024,</a:t>
            </a:r>
            <a:r>
              <a:rPr lang="en-US" dirty="0"/>
              <a:t> taken by Rachel Kayen, CDFW</a:t>
            </a:r>
          </a:p>
          <a:p>
            <a:endParaRPr lang="en-US" dirty="0"/>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 will be giving an update on the Klamath River Anadromous Fishery Reintroduction and Restoration Monitoring Plan that was developed in collaboration with Tribes, State and Federal agencies.  I will be focusing on the juvenile salmonid monitoring that CDFW is implementing for 2025 from Bogus Creek to the CA-OR Stateline. In the interest of time, I will be focusing on volitional reintroduction and not be presenting on hatchery plans but encourage you to review the complete plan at the QR code on this slide for details on hatchery specific information.</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Goal of KBFC talk: </a:t>
            </a:r>
            <a:r>
              <a:rPr lang="en-US" sz="1800" dirty="0">
                <a:effectLst/>
                <a:latin typeface="Aptos" panose="020B0004020202020204" pitchFamily="34" charset="0"/>
                <a:ea typeface="Aptos" panose="020B0004020202020204" pitchFamily="34" charset="0"/>
                <a:cs typeface="Aptos" panose="020B0004020202020204" pitchFamily="34" charset="0"/>
              </a:rPr>
              <a:t> a high-level overview of the project from Bogus to the </a:t>
            </a:r>
            <a:r>
              <a:rPr lang="en-US" sz="1800" dirty="0" err="1">
                <a:effectLst/>
                <a:latin typeface="Aptos" panose="020B0004020202020204" pitchFamily="34" charset="0"/>
                <a:ea typeface="Aptos" panose="020B0004020202020204" pitchFamily="34" charset="0"/>
                <a:cs typeface="Aptos" panose="020B0004020202020204" pitchFamily="34" charset="0"/>
              </a:rPr>
              <a:t>stateline</a:t>
            </a:r>
            <a:r>
              <a:rPr lang="en-US" sz="1800" dirty="0">
                <a:effectLst/>
                <a:latin typeface="Aptos" panose="020B0004020202020204" pitchFamily="34" charset="0"/>
                <a:ea typeface="Aptos" panose="020B0004020202020204" pitchFamily="34" charset="0"/>
                <a:cs typeface="Aptos" panose="020B0004020202020204" pitchFamily="34" charset="0"/>
              </a:rPr>
              <a:t>.  It will be similar to my presentation in the Fall for KBMP but more emphasis and time will be spent on the summer snorkel survey plans and what we hope to learn from them.</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7571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First, I’d like to provide some context of the broader monitoring effort. Monitoring in the Upper Klamath Basin is a collaborative effort as monitoring below Iron Gate Dam has been. In addition to the planned CDFW monitoring, KRRC is conducting monitoring required for the dam removal process.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CDFW’s planned monitoring of anadromous fish is outlined in the Klamath River Anadromous Fishery Reintroduction and Restoration Monitoring Plan for the California Natural Resources Agency and the California Department of Fish and Wildlife. ODFW has also prepared A Plan for the Reintroduction of Anadromous Fish in the Upper Klamath Basin &amp; Implementation plan for the Reintroduction of Anadromous Fishes into the Oregon Portion of the Upper Klamath Basin.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California Trout has been funded for a collaborative effort to implement a SONAR project in the Klamath River mainstem.</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many other projects in progress by other State, Federal, and Tribal Agencies. Some of which I will mention if they are included or referenced in CDFW’s plan.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6B69B-EA49-48BC-AA4E-25B6E5BCC9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8069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slide includes some of the many different collaborators have contributed to dam removal.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8972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map is Figure 6 in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Klamath River Anadromous Fishery Reintroduction and Restoration Monitoring Plan</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map shows the monitoring reach and hydroelectric dams planned for removal in California. The orange line indicates the area to be monitored from Iron Gate dam to the state line, the tributaries identified as important to anadromous fish in the monitoring plan include Scotch/Camp Creek, Jenny Creek, Fall Creek and Shovel Creek.  Red dots indicate the three California dams that have been removed.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0974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46E64-D315-9A73-E493-86DE5766E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56B70-3229-17FD-05A6-13CEC5182A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F87AA-1CAA-55E4-9007-445B9CA5214A}"/>
              </a:ext>
            </a:extLst>
          </p:cNvPr>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monitoring plan includes four phases of monitoring using an adaptive management strategy.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Phase I is reintroduction of species to historic ranges from which they have been extirpated or become extinct. This phase began when the coffer dam at Iron Gate was removed completely.  The reintroduction effort will be through volitional reintroduction as fishes had been migrating to the base of Iron Gate Dam. Three generations for Chinook and Steelhead and four for Coho are expected to be sufficient to evaluate the success of volitional reintroduction.  Approximately 12 years. The methods used are specific to life stage for anadromous fish.  For Chinook, steelhead, and Coho monitoring will be for adult and juvenile life stages.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Phase II, establishment, will pick up from Phase I and focus on where populations persist in the monitoring reach.</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Phase III, abundance and productivity will be used to inform management of Klamath River salmon and steelhead fisheries stocks as well as for the conservation of anadromous salmonids and Pacific lamprey.</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Phase IV, spatial structure and diversity will use occupancy patterns of adults, juveniles and locations of smolt production.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dirty="0">
              <a:solidFill>
                <a:srgbClr val="FFFFFF"/>
              </a:solidFill>
              <a:latin typeface="Century Gothic"/>
            </a:endParaRPr>
          </a:p>
          <a:p>
            <a:r>
              <a:rPr lang="en-US" dirty="0"/>
              <a:t>Top Left </a:t>
            </a:r>
            <a:r>
              <a:rPr lang="en-US" dirty="0">
                <a:cs typeface="+mn-lt"/>
              </a:rPr>
              <a:t>–</a:t>
            </a:r>
            <a:r>
              <a:rPr lang="en-US" dirty="0"/>
              <a:t> Male and Female Steelhead, NOAA Fisheries Photo (https://www.fisheries.noaa.gov/species/steelhead-trout)</a:t>
            </a:r>
          </a:p>
          <a:p>
            <a:r>
              <a:rPr lang="en-US" dirty="0">
                <a:cs typeface="+mn-lt"/>
              </a:rPr>
              <a:t>Top Right – Fall-run Chinook Salmon Shasta River, TNC Photo</a:t>
            </a:r>
          </a:p>
          <a:p>
            <a:r>
              <a:rPr lang="en-US" dirty="0">
                <a:cs typeface="+mn-lt"/>
              </a:rPr>
              <a:t>Bottom Left – Coho Salmon, CDFW Photo</a:t>
            </a:r>
          </a:p>
          <a:p>
            <a:r>
              <a:rPr lang="en-US" dirty="0">
                <a:cs typeface="+mn-lt"/>
              </a:rPr>
              <a:t>Bottom Right  – QR code to complete Klamath River Anadromous Fishery Reintroduction and Restoration Monitoring Plan</a:t>
            </a:r>
          </a:p>
        </p:txBody>
      </p:sp>
      <p:sp>
        <p:nvSpPr>
          <p:cNvPr id="4" name="Slide Number Placeholder 3">
            <a:extLst>
              <a:ext uri="{FF2B5EF4-FFF2-40B4-BE49-F238E27FC236}">
                <a16:creationId xmlns:a16="http://schemas.microsoft.com/office/drawing/2014/main" id="{0EC83320-2AD3-5CBA-E799-F7D80D26F3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4120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Modified from Figure 8 in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Klamath River Anadromous Fishery Reintroduction and Restoration Monitoring Plan</a:t>
            </a:r>
            <a:r>
              <a:rPr lang="en-US" sz="1800" dirty="0">
                <a:effectLst/>
                <a:latin typeface="Calibri" panose="020F0502020204030204" pitchFamily="34" charset="0"/>
                <a:ea typeface="Calibri" panose="020F0502020204030204" pitchFamily="34" charset="0"/>
                <a:cs typeface="Times New Roman" panose="02020603050405020304" pitchFamily="18" charset="0"/>
              </a:rPr>
              <a:t>, our conceptual approach to monitoring, to include location of Bogus Creek, just down stream of Iron Gate Dam.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As par of Year 1 implementation of the monitoring plan, our goals are to estimate productivity, number of adults returning and juveniles out-migrating.</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Juvenile and adult anadromous monitoring locations were planned for Scotch/Camp Creek, Jenny Creek, Fall Creek and Shovel Creek.  In fall of 2024 adult counting weirs were operated at Bogus, Jenny, and Shovel Creeks.  Data from counting weirs and spawning ground surveys informed our plans for Year 1 juvenile trapping tributaries.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All of these locations are approximate on this map, actual locations and timing of installment depends on progress of restoration efforts and safety as the reservoir footprint changes.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950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84197-D7AC-008B-9590-C8AD974C9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0227A-D373-90A1-20DB-65222566D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E8ABAB-A0FB-E08E-8411-4E063E8C7719}"/>
              </a:ext>
            </a:extLst>
          </p:cNvPr>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Modified from Figure 8 in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Klamath River Anadromous Fishery Reintroduction and Restoration Monitoring Plan</a:t>
            </a:r>
            <a:r>
              <a:rPr lang="en-US" sz="1800" dirty="0">
                <a:effectLst/>
                <a:latin typeface="Calibri" panose="020F0502020204030204" pitchFamily="34" charset="0"/>
                <a:ea typeface="Calibri" panose="020F0502020204030204" pitchFamily="34" charset="0"/>
                <a:cs typeface="Times New Roman" panose="02020603050405020304" pitchFamily="18" charset="0"/>
              </a:rPr>
              <a:t>, our conceptual approach to monitoring, to include location of Bogus Creek, just down stream of Iron Gate Dam.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For this presentation, I will be focusing on the department’s Year 1 efforts to monitor juvenile salmonids using juvenile emigration traps and snorkel surveys.</a:t>
            </a:r>
          </a:p>
        </p:txBody>
      </p:sp>
      <p:sp>
        <p:nvSpPr>
          <p:cNvPr id="4" name="Slide Number Placeholder 3">
            <a:extLst>
              <a:ext uri="{FF2B5EF4-FFF2-40B4-BE49-F238E27FC236}">
                <a16:creationId xmlns:a16="http://schemas.microsoft.com/office/drawing/2014/main" id="{9DAD1332-791B-22A6-7B6E-AECBD849F7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36347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4" name="Google Shape;104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100"/>
              <a:buFont typeface="Calibri"/>
              <a:buNone/>
            </a:pPr>
            <a:r>
              <a:rPr lang="en-US" sz="1200">
                <a:solidFill>
                  <a:schemeClr val="dk1"/>
                </a:solidFill>
                <a:latin typeface="Calibri"/>
                <a:ea typeface="Calibri"/>
                <a:cs typeface="Calibri"/>
                <a:sym typeface="Calibri"/>
              </a:rPr>
              <a:t>Betsy :</a:t>
            </a:r>
            <a:endParaRPr/>
          </a:p>
          <a:p>
            <a:pPr marL="457200" lvl="0" indent="-228600" algn="l" rtl="0">
              <a:lnSpc>
                <a:spcPct val="100000"/>
              </a:lnSpc>
              <a:spcBef>
                <a:spcPts val="0"/>
              </a:spcBef>
              <a:spcAft>
                <a:spcPts val="0"/>
              </a:spcAft>
              <a:buClr>
                <a:schemeClr val="dk1"/>
              </a:buClr>
              <a:buSzPts val="1100"/>
              <a:buFont typeface="Calibri"/>
              <a:buNone/>
            </a:pPr>
            <a:r>
              <a:rPr lang="en-US" sz="1200">
                <a:solidFill>
                  <a:schemeClr val="dk1"/>
                </a:solidFill>
                <a:latin typeface="Calibri"/>
                <a:ea typeface="Calibri"/>
                <a:cs typeface="Calibri"/>
                <a:sym typeface="Calibri"/>
              </a:rPr>
              <a:t>Restrooms etc</a:t>
            </a:r>
            <a:endParaRPr sz="1200">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Clr>
                <a:schemeClr val="dk1"/>
              </a:buClr>
              <a:buSzPts val="1100"/>
              <a:buFont typeface="Calibri"/>
              <a:buNone/>
            </a:pPr>
            <a:r>
              <a:rPr lang="en-US" sz="1200" b="0" i="0">
                <a:solidFill>
                  <a:schemeClr val="dk1"/>
                </a:solidFill>
                <a:latin typeface="Calibri"/>
                <a:ea typeface="Calibri"/>
                <a:cs typeface="Calibri"/>
                <a:sym typeface="Calibri"/>
              </a:rPr>
              <a:t>Map UP- ask for input! </a:t>
            </a:r>
            <a:endParaRPr/>
          </a:p>
          <a:p>
            <a:pPr marL="457200" lvl="0" indent="-228600" algn="l" rtl="0">
              <a:lnSpc>
                <a:spcPct val="100000"/>
              </a:lnSpc>
              <a:spcBef>
                <a:spcPts val="0"/>
              </a:spcBef>
              <a:spcAft>
                <a:spcPts val="0"/>
              </a:spcAft>
              <a:buClr>
                <a:schemeClr val="dk1"/>
              </a:buClr>
              <a:buSzPts val="1100"/>
              <a:buFont typeface="Calibri"/>
              <a:buNone/>
            </a:pPr>
            <a:r>
              <a:rPr lang="en-US" sz="1200" b="0" i="0">
                <a:solidFill>
                  <a:schemeClr val="dk1"/>
                </a:solidFill>
                <a:latin typeface="Calibri"/>
                <a:ea typeface="Calibri"/>
                <a:cs typeface="Calibri"/>
                <a:sym typeface="Calibri"/>
              </a:rPr>
              <a:t>Owl is sound sensitive, </a:t>
            </a:r>
            <a:endParaRPr/>
          </a:p>
          <a:p>
            <a:pPr marL="457200" lvl="0" indent="-228600" algn="l" rtl="0">
              <a:lnSpc>
                <a:spcPct val="100000"/>
              </a:lnSpc>
              <a:spcBef>
                <a:spcPts val="0"/>
              </a:spcBef>
              <a:spcAft>
                <a:spcPts val="0"/>
              </a:spcAft>
              <a:buClr>
                <a:schemeClr val="dk1"/>
              </a:buClr>
              <a:buSzPts val="1100"/>
              <a:buFont typeface="Calibri"/>
              <a:buNone/>
            </a:pPr>
            <a:r>
              <a:rPr lang="en-US" sz="1200" b="0" i="0">
                <a:solidFill>
                  <a:schemeClr val="dk1"/>
                </a:solidFill>
                <a:latin typeface="Calibri"/>
                <a:ea typeface="Calibri"/>
                <a:cs typeface="Calibri"/>
                <a:sym typeface="Calibri"/>
              </a:rPr>
              <a:t>Recording for note taking purposes.</a:t>
            </a:r>
            <a:endParaRPr/>
          </a:p>
          <a:p>
            <a:pPr marL="457200" lvl="0" indent="-228600" algn="l" rtl="0">
              <a:lnSpc>
                <a:spcPct val="100000"/>
              </a:lnSpc>
              <a:spcBef>
                <a:spcPts val="0"/>
              </a:spcBef>
              <a:spcAft>
                <a:spcPts val="0"/>
              </a:spcAft>
              <a:buClr>
                <a:schemeClr val="dk1"/>
              </a:buClr>
              <a:buSzPts val="1100"/>
              <a:buFont typeface="Calibri"/>
              <a:buNone/>
            </a:pPr>
            <a:r>
              <a:rPr lang="en-US" sz="1200" b="0" i="0">
                <a:solidFill>
                  <a:schemeClr val="dk1"/>
                </a:solidFill>
                <a:latin typeface="Calibri"/>
                <a:ea typeface="Calibri"/>
                <a:cs typeface="Calibri"/>
                <a:sym typeface="Calibri"/>
              </a:rPr>
              <a:t>Powerpoint slides available after meeting,</a:t>
            </a:r>
            <a:endParaRPr/>
          </a:p>
          <a:p>
            <a:pPr marL="457200" lvl="0" indent="-228600" algn="l" rtl="0">
              <a:lnSpc>
                <a:spcPct val="100000"/>
              </a:lnSpc>
              <a:spcBef>
                <a:spcPts val="0"/>
              </a:spcBef>
              <a:spcAft>
                <a:spcPts val="0"/>
              </a:spcAft>
              <a:buClr>
                <a:schemeClr val="dk1"/>
              </a:buClr>
              <a:buSzPts val="1100"/>
              <a:buFont typeface="Calibri"/>
              <a:buNone/>
            </a:pPr>
            <a:r>
              <a:rPr lang="en-US" sz="1200" b="0" i="0">
                <a:solidFill>
                  <a:schemeClr val="dk1"/>
                </a:solidFill>
                <a:latin typeface="Calibri"/>
                <a:ea typeface="Calibri"/>
                <a:cs typeface="Calibri"/>
                <a:sym typeface="Calibri"/>
              </a:rPr>
              <a:t>Virtual participation encouragement,  MAP virtual option (link in CHAT), Use CHAT for input or RAISE HAND to speak</a:t>
            </a:r>
            <a:endParaRPr sz="1200" b="0" i="0">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Clr>
                <a:schemeClr val="dk1"/>
              </a:buClr>
              <a:buSzPts val="1100"/>
              <a:buFont typeface="Calibri"/>
              <a:buNone/>
            </a:pPr>
            <a:r>
              <a:rPr lang="en-US"/>
              <a:t>Show of hands for dinner adjust reservation</a:t>
            </a:r>
            <a:endParaRPr/>
          </a:p>
          <a:p>
            <a:pPr marL="457200" lvl="0" indent="-228600" algn="l" rtl="0">
              <a:spcBef>
                <a:spcPts val="0"/>
              </a:spcBef>
              <a:spcAft>
                <a:spcPts val="0"/>
              </a:spcAft>
              <a:buClr>
                <a:schemeClr val="dk1"/>
              </a:buClr>
              <a:buSzPts val="1100"/>
              <a:buFont typeface="Arial"/>
              <a:buNone/>
            </a:pPr>
            <a:r>
              <a:rPr lang="en-US"/>
              <a:t>Lunches will arrive by noon</a:t>
            </a:r>
            <a:endParaRPr/>
          </a:p>
          <a:p>
            <a:pPr marL="457200" lvl="0" indent="-228600" algn="l" rtl="0">
              <a:lnSpc>
                <a:spcPct val="100000"/>
              </a:lnSpc>
              <a:spcBef>
                <a:spcPts val="0"/>
              </a:spcBef>
              <a:spcAft>
                <a:spcPts val="0"/>
              </a:spcAft>
              <a:buClr>
                <a:schemeClr val="dk1"/>
              </a:buClr>
              <a:buSzPts val="1100"/>
              <a:buFont typeface="Calibri"/>
              <a:buNone/>
            </a:pP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Microsoft Teams meeting for Day 1 and Day 2</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Join on your computer, mobile app or room device</a:t>
            </a:r>
            <a:endParaRPr/>
          </a:p>
          <a:p>
            <a:pPr marL="0" lvl="0" indent="0" algn="l"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Click here to join the meeting</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Meeting ID: 244 372 893 378</a:t>
            </a:r>
            <a:br>
              <a:rPr lang="en-US" sz="1200">
                <a:solidFill>
                  <a:schemeClr val="dk1"/>
                </a:solidFill>
                <a:latin typeface="Calibri"/>
                <a:ea typeface="Calibri"/>
                <a:cs typeface="Calibri"/>
                <a:sym typeface="Calibri"/>
              </a:rPr>
            </a:br>
            <a:r>
              <a:rPr lang="en-US" sz="1200">
                <a:solidFill>
                  <a:schemeClr val="dk1"/>
                </a:solidFill>
                <a:latin typeface="Calibri"/>
                <a:ea typeface="Calibri"/>
                <a:cs typeface="Calibri"/>
                <a:sym typeface="Calibri"/>
              </a:rPr>
              <a:t>Passcode: SN2K5a</a:t>
            </a:r>
            <a:endParaRPr/>
          </a:p>
          <a:p>
            <a:pPr marL="0" lvl="0" indent="0" algn="l"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Download Teams</a:t>
            </a:r>
            <a:r>
              <a:rPr lang="en-US" sz="1200">
                <a:solidFill>
                  <a:schemeClr val="dk1"/>
                </a:solidFill>
                <a:latin typeface="Calibri"/>
                <a:ea typeface="Calibri"/>
                <a:cs typeface="Calibri"/>
                <a:sym typeface="Calibri"/>
              </a:rPr>
              <a:t> | </a:t>
            </a:r>
            <a:r>
              <a:rPr lang="en-US"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Join on the web</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Or call in (audio only)</a:t>
            </a:r>
            <a:endParaRPr/>
          </a:p>
          <a:p>
            <a:pPr marL="0" lvl="0" indent="0" algn="l" rtl="0">
              <a:spcBef>
                <a:spcPts val="0"/>
              </a:spcBef>
              <a:spcAft>
                <a:spcPts val="0"/>
              </a:spcAft>
              <a:buNone/>
            </a:pPr>
            <a:r>
              <a:rPr lang="en-US" sz="12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+1 207-387-0436,,843358102#</a:t>
            </a:r>
            <a:r>
              <a:rPr lang="en-US" sz="1200">
                <a:solidFill>
                  <a:schemeClr val="dk1"/>
                </a:solidFill>
                <a:latin typeface="Calibri"/>
                <a:ea typeface="Calibri"/>
                <a:cs typeface="Calibri"/>
                <a:sym typeface="Calibri"/>
              </a:rPr>
              <a:t>   United States, Portland</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Phone Conference ID: 843 358 102#</a:t>
            </a:r>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Clr>
                <a:schemeClr val="dk1"/>
              </a:buClr>
              <a:buSzPts val="1100"/>
              <a:buFont typeface="Calibri"/>
              <a:buNone/>
            </a:pPr>
            <a:endParaRPr/>
          </a:p>
        </p:txBody>
      </p:sp>
      <p:sp>
        <p:nvSpPr>
          <p:cNvPr id="1045" name="Google Shape;1045;p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Top left – Juvenile Coho</a:t>
            </a:r>
          </a:p>
          <a:p>
            <a:r>
              <a:rPr lang="en-US" dirty="0">
                <a:cs typeface="Calibri"/>
              </a:rPr>
              <a:t>Bottom right – Bogus Fyke net</a:t>
            </a: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Juvenile outmigration will be monitored by CDFW using Fyke style, inclined plane, or rotary screw traps in the tributaries as conditions allow.  The tributaries we have been preparing to monitor are listed here form North to South.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are continuing to monitor out-migrants at Bogus Creek which has 8 years of data prior to dam removal.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Beaver Creek and Scotch/Camp Creeks Complex may be monitored in future years dependent on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redd</a:t>
            </a:r>
            <a:r>
              <a:rPr lang="en-US" sz="1800" dirty="0">
                <a:effectLst/>
                <a:latin typeface="Calibri" panose="020F0502020204030204" pitchFamily="34" charset="0"/>
                <a:ea typeface="Calibri" panose="020F0502020204030204" pitchFamily="34" charset="0"/>
                <a:cs typeface="Times New Roman" panose="02020603050405020304" pitchFamily="18" charset="0"/>
              </a:rPr>
              <a:t> survey data.  In 2025 we prioritized tributaries with confirmed adult salmonid returns and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redd</a:t>
            </a:r>
            <a:r>
              <a:rPr lang="en-US" sz="1800" dirty="0">
                <a:effectLst/>
                <a:latin typeface="Calibri" panose="020F0502020204030204" pitchFamily="34" charset="0"/>
                <a:ea typeface="Calibri" panose="020F0502020204030204" pitchFamily="34" charset="0"/>
                <a:cs typeface="Times New Roman" panose="02020603050405020304" pitchFamily="18" charset="0"/>
              </a:rPr>
              <a:t> observations.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USFWS Arcata Fish and Wildlife Office (AFWO), the Karuk Tribe of California and Yurok tribe of California monitor the outmigration of juvenile salmonids on the mainstem Klamath at several locations downstream of Iron Gate Dam’s historic location using rotary screw traps.  Our plan’s conceptual model includes at least one mainstem RST upstream of Iron Gate Dam and either CDFW or partner agencies will operate this trap depending on need.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6B69B-EA49-48BC-AA4E-25B6E5BCC9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12018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CFB46-F62B-4EF0-3341-5287D4FC8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046238-2095-55A4-F538-08402FA3A3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8AE6E2-EF04-FD6F-58C9-021F0FBD0AF0}"/>
              </a:ext>
            </a:extLst>
          </p:cNvPr>
          <p:cNvSpPr>
            <a:spLocks noGrp="1"/>
          </p:cNvSpPr>
          <p:nvPr>
            <p:ph type="body" idx="1"/>
          </p:nvPr>
        </p:nvSpPr>
        <p:spPr/>
        <p:txBody>
          <a:bodyPr/>
          <a:lstStyle/>
          <a:p>
            <a:r>
              <a:rPr lang="en-US" dirty="0">
                <a:cs typeface="Calibri"/>
              </a:rPr>
              <a:t>Top left – Juvenile Coho</a:t>
            </a:r>
          </a:p>
          <a:p>
            <a:r>
              <a:rPr lang="en-US" dirty="0">
                <a:cs typeface="Calibri"/>
              </a:rPr>
              <a:t>Bottom right – Bogus Fyke net</a:t>
            </a: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bold tributaries are traps that have been installed to date in 2025 with dates they became operational.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 modified inclined plane trap was installed on April 22, 2025 in Shovel Creek.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Fall Creek trap was removed on March 12, 2025 due to high discharge and was not re-installed until after to Fall Creek Hatchery’s volitional release of </a:t>
            </a:r>
            <a:r>
              <a:rPr lang="en-US" sz="1800" dirty="0">
                <a:effectLst/>
                <a:latin typeface="Calibri" panose="020F0502020204030204" pitchFamily="34" charset="0"/>
              </a:rPr>
              <a:t>79,544</a:t>
            </a:r>
            <a:r>
              <a:rPr lang="en-US" sz="1800" dirty="0">
                <a:effectLst/>
                <a:latin typeface="Calibri" panose="020F0502020204030204" pitchFamily="34" charset="0"/>
                <a:ea typeface="Calibri" panose="020F0502020204030204" pitchFamily="34" charset="0"/>
                <a:cs typeface="Times New Roman" panose="02020603050405020304" pitchFamily="18" charset="0"/>
              </a:rPr>
              <a:t> Coho yearlings on March 17-18, 2025. The Coho released were 100% adipose clip removed and had CWT.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are continuing to monitor out-migrants at Bogus Creek which has 8 years of data. </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We are working with RES to identify sites that work best for our data collection needs and won’t interfere with restoration efforts currently underway. </a:t>
            </a:r>
            <a:endParaRPr lang="en-US" dirty="0">
              <a:cs typeface="Calibri"/>
            </a:endParaRPr>
          </a:p>
        </p:txBody>
      </p:sp>
      <p:sp>
        <p:nvSpPr>
          <p:cNvPr id="4" name="Slide Number Placeholder 3">
            <a:extLst>
              <a:ext uri="{FF2B5EF4-FFF2-40B4-BE49-F238E27FC236}">
                <a16:creationId xmlns:a16="http://schemas.microsoft.com/office/drawing/2014/main" id="{7A642005-3DF4-5F2A-24CC-50E3DE4BB0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6B69B-EA49-48BC-AA4E-25B6E5BCC9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5946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monitoring plan identifies snorkel surveys for seasonal habitat use of juvenile coho salmon.  For example, snorkel surveys are being implemented to understand habitat is availability for juvenile salmonids to rear in summer months or to identify velocity refuges used in winter months.  In anticipation of the return of anadromy to these tributaries, we wanted to be prepared to better understand if and where coho may be utilizing refuges in 2025, the first summer following dam removal.  To do so, we began laying the groundwork for implementation of summer snorkel surveys in summer of 2024.</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We consulted with CDFW staff, Seth Ricker, at the CDFW Arcata office as well as Max Ramos, with Yurok Tribal Fisheries Program, on implementation of snorkel surveys. Prior to dam removal,  Ramos and Ward (2022) used snorkel surveys (2018 &amp; 2019) to model the reestablishment potential coho salmon habitat upstream of the former reservoirs in these tributaries. They adapted Garwood and Ricker’s protocols to include all habitat types and 200m reaches. Garwood and Ricker (2017) focus only on pool habitats as these are more likely to have coho salmon present.  </a:t>
            </a:r>
          </a:p>
          <a:p>
            <a:endParaRPr lang="en-US" dirty="0"/>
          </a:p>
          <a:p>
            <a:r>
              <a:rPr lang="en-US" dirty="0"/>
              <a:t>In 2024 we implemented a modification of Ramos and Ward (2022) methods, in that we sampled 25% of the available habitat while they sampled 50% of the available habitat.  This change was made due to our desire to sample all habitat types and increase our probability of detecting O. mykiss if present (the only salmonid with access at that time) and limited staffing. Snorkel surveys implemented in this way gather information on distribution and relative abundance of salmonids that could be used in conjunction with our trapping efforts to inform restoration work.  </a:t>
            </a:r>
          </a:p>
          <a:p>
            <a:endParaRPr lang="en-US" dirty="0"/>
          </a:p>
          <a:p>
            <a:r>
              <a:rPr lang="en-US" dirty="0"/>
              <a:t>Photos</a:t>
            </a:r>
          </a:p>
          <a:p>
            <a:r>
              <a:rPr lang="en-US" dirty="0"/>
              <a:t>Right – CDFW in-river snorkel survey, Shovel Creek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6B69B-EA49-48BC-AA4E-25B6E5BCC9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1715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summer 2024 Klamath Watershed Program staff began habitat typing and snorkel surveys for future occupancy modeling of juvenile salmonid over-summering.  The goal was to get an idea of where O. mykiss were found in the newly available footprint habitat that summer and in the reaches above the former reservoir rim. Much of the footprint habitat will change following restoration projects planned for 2025.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No O. mykiss was observed in the reservoir footprint during our surveys, we did observe a yearling sized O. mykiss in the footprint habitat of Scotch/Camp complex during habitat typing 2days prior to snorkel surveys.  Jenny and Fall Creek both had O. mykiss abundant upstream of the reservoir footprint as indicated by the blue fish.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Shovel Creek mouth is upstream of the reservoirs and does not have any footprint habitat but had abundant O. mykiss throughout the survey reaches. Brown Trout of all age classes were observed in Shovel Creek.</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For many of these tributaries we were limited in the extent we could survey above the reservoir footprint due to private property access, those in bold and blue type were surveyed above the reservoir rim. Jenny, Shovel, and Fall the populations appeared robust with all age classes represented. Modeling analysis is still pending.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general, we observed much fewer fish than Ramos and Ward (2022) observed in reaches above the footprint, continued annual monitoring is necessary to understand interannual variation in salmonid abundance.  The densities estimated by Ramos and Ward (2022) were based on maximum densities observed in Oregon coastal streams.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9145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map is modified from Figure 8 in the Monitoring Plan to include locations of temperature and dissolved oxygen loggers deployed by CDFW since July 1, 2024. Many other locations are being monitored by RES, Federal and Tribal partners. For example, the stationary radio telemetry stations will have temperature loggers co-located and managed by USFWS.</a:t>
            </a:r>
          </a:p>
          <a:p>
            <a:pPr>
              <a:lnSpc>
                <a:spcPct val="120000"/>
              </a:lnSpc>
            </a:pPr>
            <a:endParaRPr lang="en-US" dirty="0">
              <a:latin typeface="Century Gothic"/>
            </a:endParaRPr>
          </a:p>
          <a:p>
            <a:pPr>
              <a:lnSpc>
                <a:spcPct val="120000"/>
              </a:lnSpc>
            </a:pPr>
            <a:r>
              <a:rPr lang="en-US" dirty="0">
                <a:latin typeface="Century Gothic"/>
              </a:rPr>
              <a:t>Figure 8. caption: Conceptual approach to monitoring anadromous species following the removal of the four mainstem Klamath River dams.  </a:t>
            </a:r>
          </a:p>
          <a:p>
            <a:endParaRPr lang="en-US" dirty="0"/>
          </a:p>
          <a:p>
            <a:endParaRPr lang="en-US" dirty="0"/>
          </a:p>
          <a:p>
            <a:r>
              <a:rPr lang="en-US" dirty="0"/>
              <a:t>We don’t have data to share today about our temperature and dissolved oxygen monitoring but we are collecting these data with our surveys.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51504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Mean Daily Temperature (°C) for Camp and Jenny Creeks near the former reservoir rim and in the former reservoir footprint. Solid black lines indicate mean daily temperature, and grey shading represents the minimum and maximum daily temperature. </a:t>
            </a:r>
            <a:br>
              <a:rPr lang="en-US" sz="2800" dirty="0"/>
            </a:br>
            <a:endParaRPr lang="en-US" sz="2800" dirty="0"/>
          </a:p>
          <a:p>
            <a:r>
              <a:rPr lang="en-US" sz="1800" b="0" i="0" dirty="0">
                <a:solidFill>
                  <a:srgbClr val="000000"/>
                </a:solidFill>
                <a:effectLst/>
                <a:latin typeface="Calibri" panose="020F0502020204030204" pitchFamily="34" charset="0"/>
              </a:rPr>
              <a:t>Horizontal lines indicate reference temperatures defined by Stenhouse et. al (2012) as suboptimal (&gt;15.6°C, dashed line) and detrimental (&gt;20.3°C, solid line) for Coho Salmon.</a:t>
            </a:r>
            <a:r>
              <a:rPr lang="en-US" dirty="0"/>
              <a:t> </a:t>
            </a: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169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1AD1C-06D0-B822-7522-66F53FEFD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19ACF-7134-C722-76DE-1E9EB222DE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A00C43-C45C-15AF-40B3-5619F3C8BD89}"/>
              </a:ext>
            </a:extLst>
          </p:cNvPr>
          <p:cNvSpPr>
            <a:spLocks noGrp="1"/>
          </p:cNvSpPr>
          <p:nvPr>
            <p:ph type="body" idx="1"/>
          </p:nvPr>
        </p:nvSpPr>
        <p:spPr/>
        <p:txBody>
          <a:bodyPr/>
          <a:lstStyle/>
          <a:p>
            <a:r>
              <a:rPr lang="en-US" sz="1800" b="0" i="0" dirty="0">
                <a:solidFill>
                  <a:srgbClr val="000000"/>
                </a:solidFill>
                <a:effectLst/>
                <a:latin typeface="Calibri" panose="020F0502020204030204" pitchFamily="34" charset="0"/>
              </a:rPr>
              <a:t>Mean Daily Temperature (°C) for Camp and Jenny Creeks near the former reservoir rim and in the former reservoir footprint. Solid black line indicates mean daily temperature, and grey shading represents the minimum and maximum daily temperature. </a:t>
            </a:r>
            <a:br>
              <a:rPr lang="en-US" sz="2800" dirty="0"/>
            </a:br>
            <a:endParaRPr lang="en-US" sz="2800" dirty="0"/>
          </a:p>
          <a:p>
            <a:r>
              <a:rPr lang="en-US" sz="1800" b="0" i="0" dirty="0">
                <a:solidFill>
                  <a:srgbClr val="000000"/>
                </a:solidFill>
                <a:effectLst/>
                <a:latin typeface="Calibri" panose="020F0502020204030204" pitchFamily="34" charset="0"/>
              </a:rPr>
              <a:t>Horizontal lines indicate reference temperatures defined by Stenhouse et. al (2012) as suboptimal (&gt;15.6°C, dashed line) and detrimental (&gt;20.3°C, solid line) for Coho Salmon.</a:t>
            </a:r>
            <a:r>
              <a:rPr lang="en-US" dirty="0"/>
              <a:t> </a:t>
            </a:r>
            <a:br>
              <a:rPr lang="en-US" dirty="0"/>
            </a:br>
            <a:endParaRPr lang="en-US" dirty="0"/>
          </a:p>
        </p:txBody>
      </p:sp>
      <p:sp>
        <p:nvSpPr>
          <p:cNvPr id="4" name="Slide Number Placeholder 3">
            <a:extLst>
              <a:ext uri="{FF2B5EF4-FFF2-40B4-BE49-F238E27FC236}">
                <a16:creationId xmlns:a16="http://schemas.microsoft.com/office/drawing/2014/main" id="{06979F37-6CE7-D335-B5ED-75D0C8E3FC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777ED-57E0-4310-88C8-7509A0315AB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48534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Calibri"/>
              </a:rPr>
              <a:t>Right – CDFW staff electro fishing in Jenny Creek</a:t>
            </a:r>
          </a:p>
          <a:p>
            <a:pPr>
              <a:defRPr/>
            </a:pPr>
            <a:r>
              <a:rPr lang="en-US" dirty="0">
                <a:cs typeface="Calibri"/>
              </a:rPr>
              <a:t>Left – Location of PIT tag application to fish.</a:t>
            </a:r>
          </a:p>
          <a:p>
            <a:pPr>
              <a:defRPr/>
            </a:pPr>
            <a:endParaRPr lang="en-US" dirty="0">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summer 2023 CDFW Heritage and Wild Trout Program with support from ODFW conducted a survey at Shovel Creek to document O. mykiss.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addition to this effort, CDFW staff from the Yreka office tagged 24 Rainbow Trout in Jenny Creek.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6B69B-EA49-48BC-AA4E-25B6E5BCC9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0628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8B7F5-CA0F-46EA-A930-8E60A84103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91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Summer </a:t>
            </a:r>
            <a:endParaRPr/>
          </a:p>
          <a:p>
            <a:pPr marL="0" lvl="0" indent="0" algn="l" rtl="0">
              <a:spcBef>
                <a:spcPts val="0"/>
              </a:spcBef>
              <a:spcAft>
                <a:spcPts val="0"/>
              </a:spcAft>
              <a:buNone/>
            </a:pPr>
            <a:endParaRPr/>
          </a:p>
        </p:txBody>
      </p:sp>
      <p:sp>
        <p:nvSpPr>
          <p:cNvPr id="1081" name="Google Shape;10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extLst>
      <p:ext uri="{BB962C8B-B14F-4D97-AF65-F5344CB8AC3E}">
        <p14:creationId xmlns:p14="http://schemas.microsoft.com/office/powerpoint/2010/main" val="184671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57200" lvl="0" indent="-228600" algn="l" rtl="0">
              <a:spcBef>
                <a:spcPts val="0"/>
              </a:spcBef>
              <a:spcAft>
                <a:spcPts val="0"/>
              </a:spcAft>
              <a:buClr>
                <a:schemeClr val="dk1"/>
              </a:buClr>
              <a:buSzPts val="1100"/>
              <a:buFont typeface="Calibri"/>
              <a:buNone/>
            </a:pPr>
            <a:r>
              <a:rPr lang="en-US"/>
              <a:t>Restrooms </a:t>
            </a:r>
            <a:r>
              <a:rPr lang="en-US" err="1"/>
              <a:t>etc</a:t>
            </a:r>
          </a:p>
          <a:p>
            <a:pPr>
              <a:buClr>
                <a:schemeClr val="dk1"/>
              </a:buClr>
              <a:buSzPts val="1100"/>
            </a:pPr>
            <a:r>
              <a:rPr lang="en-US"/>
              <a:t>Snacks in the back</a:t>
            </a:r>
            <a:endParaRPr/>
          </a:p>
          <a:p>
            <a:pPr>
              <a:buClr>
                <a:schemeClr val="dk1"/>
              </a:buClr>
              <a:buSzPts val="1100"/>
            </a:pPr>
            <a:r>
              <a:rPr lang="en-US"/>
              <a:t>Owl is sound sensitive, but still speak up when talking for virtual attendees</a:t>
            </a:r>
            <a:endParaRPr/>
          </a:p>
          <a:p>
            <a:pPr>
              <a:buSzPts val="1100"/>
            </a:pPr>
            <a:r>
              <a:rPr lang="en-US"/>
              <a:t>Excited about presenters, please be aware of your 15 mins for your presentations ( 5 mins) for questions.</a:t>
            </a:r>
          </a:p>
          <a:p>
            <a:pPr>
              <a:buSzPts val="1100"/>
            </a:pPr>
            <a:r>
              <a:rPr lang="en-US"/>
              <a:t>Respectful of other presenters time.</a:t>
            </a:r>
          </a:p>
          <a:p>
            <a:pPr marL="457200" lvl="0" indent="-228600" algn="l" rtl="0">
              <a:spcBef>
                <a:spcPts val="0"/>
              </a:spcBef>
              <a:spcAft>
                <a:spcPts val="0"/>
              </a:spcAft>
              <a:buClr>
                <a:schemeClr val="dk1"/>
              </a:buClr>
              <a:buSzPts val="1100"/>
              <a:buFont typeface="Calibri"/>
              <a:buNone/>
            </a:pPr>
            <a:r>
              <a:rPr lang="en-US"/>
              <a:t>Lunches will arrive by noon</a:t>
            </a:r>
            <a:endParaRPr/>
          </a:p>
          <a:p>
            <a:pPr marL="0" lvl="0" indent="0" algn="l" rtl="0">
              <a:spcBef>
                <a:spcPts val="0"/>
              </a:spcBef>
              <a:spcAft>
                <a:spcPts val="0"/>
              </a:spcAft>
              <a:buNone/>
            </a:pPr>
            <a:endParaRPr/>
          </a:p>
        </p:txBody>
      </p:sp>
      <p:sp>
        <p:nvSpPr>
          <p:cNvPr id="1062" name="Google Shape;10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Take a look at the Array map floating around or on the wall for the next agenda item. </a:t>
            </a:r>
            <a:endParaRPr/>
          </a:p>
          <a:p>
            <a:pPr marL="0" lvl="0" indent="0" algn="l" rtl="0">
              <a:spcBef>
                <a:spcPts val="0"/>
              </a:spcBef>
              <a:spcAft>
                <a:spcPts val="0"/>
              </a:spcAft>
              <a:buNone/>
            </a:pPr>
            <a:endParaRPr/>
          </a:p>
        </p:txBody>
      </p:sp>
      <p:sp>
        <p:nvSpPr>
          <p:cNvPr id="1081" name="Google Shape;10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4075343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Betsy introduces speaker</a:t>
            </a:r>
            <a:endParaRPr/>
          </a:p>
          <a:p>
            <a:pPr marL="0" lvl="0" indent="0" algn="l" rtl="0">
              <a:spcBef>
                <a:spcPts val="0"/>
              </a:spcBef>
              <a:spcAft>
                <a:spcPts val="0"/>
              </a:spcAft>
              <a:buNone/>
            </a:pPr>
            <a:endParaRPr/>
          </a:p>
        </p:txBody>
      </p:sp>
      <p:sp>
        <p:nvSpPr>
          <p:cNvPr id="1081" name="Google Shape;10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extLst>
      <p:ext uri="{BB962C8B-B14F-4D97-AF65-F5344CB8AC3E}">
        <p14:creationId xmlns:p14="http://schemas.microsoft.com/office/powerpoint/2010/main" val="1286668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Betsy introduces speaker</a:t>
            </a:r>
            <a:endParaRPr/>
          </a:p>
          <a:p>
            <a:pPr marL="0" lvl="0" indent="0" algn="l" rtl="0">
              <a:spcBef>
                <a:spcPts val="0"/>
              </a:spcBef>
              <a:spcAft>
                <a:spcPts val="0"/>
              </a:spcAft>
              <a:buNone/>
            </a:pPr>
            <a:endParaRPr/>
          </a:p>
        </p:txBody>
      </p:sp>
      <p:sp>
        <p:nvSpPr>
          <p:cNvPr id="1081" name="Google Shape;10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extLst>
      <p:ext uri="{BB962C8B-B14F-4D97-AF65-F5344CB8AC3E}">
        <p14:creationId xmlns:p14="http://schemas.microsoft.com/office/powerpoint/2010/main" val="1179266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A03A38-6447-4C6B-BBD7-996BEDA8A5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4336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Betsy introduces speaker</a:t>
            </a:r>
            <a:endParaRPr/>
          </a:p>
          <a:p>
            <a:pPr marL="0" lvl="0" indent="0" algn="l" rtl="0">
              <a:spcBef>
                <a:spcPts val="0"/>
              </a:spcBef>
              <a:spcAft>
                <a:spcPts val="0"/>
              </a:spcAft>
              <a:buNone/>
            </a:pPr>
            <a:endParaRPr/>
          </a:p>
        </p:txBody>
      </p:sp>
      <p:sp>
        <p:nvSpPr>
          <p:cNvPr id="1081" name="Google Shape;10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extLst>
      <p:ext uri="{BB962C8B-B14F-4D97-AF65-F5344CB8AC3E}">
        <p14:creationId xmlns:p14="http://schemas.microsoft.com/office/powerpoint/2010/main" val="34667831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aseline="0" dirty="0" err="1"/>
              <a:t>Acknlowedge</a:t>
            </a:r>
            <a:r>
              <a:rPr lang="en-US" baseline="0" dirty="0"/>
              <a:t> funding source Bureau and support of USFWS and the work of field crews past and present</a:t>
            </a:r>
          </a:p>
          <a:p>
            <a:endParaRPr lang="en-US" baseline="0" dirty="0"/>
          </a:p>
          <a:p>
            <a:r>
              <a:rPr lang="en-US" baseline="0" dirty="0"/>
              <a:t>This year marks the 37th year since </a:t>
            </a:r>
            <a:r>
              <a:rPr lang="en-US" baseline="0" dirty="0" err="1"/>
              <a:t>shortnose</a:t>
            </a:r>
            <a:r>
              <a:rPr lang="en-US" baseline="0" dirty="0"/>
              <a:t> and Lost River suckers were listed as endangered.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DE1AB0-745C-4C79-B287-C35626D937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8826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E11EB-81BF-2748-A5FD-17A6A6F7B86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9308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E11EB-81BF-2748-A5FD-17A6A6F7B86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63347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429B8-7043-CC00-C8EF-85686954E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F7FDEA-271E-18E9-0051-E8F0A50D0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F65E6F-6066-D38A-2D59-58888B7E40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985F2A-83C8-EC5F-EFE9-994DEEADD8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E11EB-81BF-2748-A5FD-17A6A6F7B86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12027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1A33B-EFEF-F041-A626-80181B54DE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9C602-7C96-3E0F-063D-5B4BFFE5D1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33986-5DC0-2368-8695-B164B68309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519B24-F8F5-CF0D-1CCA-1EB43702FA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E11EB-81BF-2748-A5FD-17A6A6F7B86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1480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Summer </a:t>
            </a:r>
            <a:endParaRPr/>
          </a:p>
          <a:p>
            <a:pPr marL="0" lvl="0" indent="0" algn="l" rtl="0">
              <a:spcBef>
                <a:spcPts val="0"/>
              </a:spcBef>
              <a:spcAft>
                <a:spcPts val="0"/>
              </a:spcAft>
              <a:buNone/>
            </a:pPr>
            <a:endParaRPr/>
          </a:p>
        </p:txBody>
      </p:sp>
      <p:sp>
        <p:nvSpPr>
          <p:cNvPr id="1081" name="Google Shape;10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F6FA6-EB45-5166-BDB1-89FB3B340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ADD0B3-3F5E-FF86-776C-FE742A4064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AD3C66-0CD3-B6C3-2215-0688693ADC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6501B4-1869-7D90-974A-1DA2F30707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E11EB-81BF-2748-A5FD-17A6A6F7B86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1767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CD415-BEFD-8117-E725-82371FCAA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6915E-6CB0-4610-6108-46492C7EE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870BA-319B-37E6-DCEF-2CE136A76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90A24A-1BB5-B385-BD75-D8DB08293B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E11EB-81BF-2748-A5FD-17A6A6F7B86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34991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Authors, logos</a:t>
            </a:r>
          </a:p>
        </p:txBody>
      </p:sp>
      <p:sp>
        <p:nvSpPr>
          <p:cNvPr id="4" name="Slide Number Placeholder 3"/>
          <p:cNvSpPr>
            <a:spLocks noGrp="1"/>
          </p:cNvSpPr>
          <p:nvPr>
            <p:ph type="sldNum" sz="quarter" idx="5"/>
          </p:nvPr>
        </p:nvSpPr>
        <p:spPr/>
        <p:txBody>
          <a:bodyPr/>
          <a:lstStyle/>
          <a:p>
            <a:fld id="{6E1DA347-8B33-AD44-AD17-9BB99D0FFA04}" type="slidenum">
              <a:rPr lang="en-US" smtClean="0"/>
              <a:t>52</a:t>
            </a:fld>
            <a:endParaRPr lang="en-US"/>
          </a:p>
        </p:txBody>
      </p:sp>
    </p:spTree>
    <p:extLst>
      <p:ext uri="{BB962C8B-B14F-4D97-AF65-F5344CB8AC3E}">
        <p14:creationId xmlns:p14="http://schemas.microsoft.com/office/powerpoint/2010/main" val="21877240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1DA347-8B33-AD44-AD17-9BB99D0FFA04}" type="slidenum">
              <a:rPr lang="en-US" smtClean="0"/>
              <a:t>57</a:t>
            </a:fld>
            <a:endParaRPr lang="en-US"/>
          </a:p>
        </p:txBody>
      </p:sp>
    </p:spTree>
    <p:extLst>
      <p:ext uri="{BB962C8B-B14F-4D97-AF65-F5344CB8AC3E}">
        <p14:creationId xmlns:p14="http://schemas.microsoft.com/office/powerpoint/2010/main" val="17545134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63229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72939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Patterson creek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44775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1011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59262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6572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FC09F-3F89-4E62-B675-4A56945D0B5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09350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06424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94688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87953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FD95F-1F74-4426-BD83-EF8DB9C7580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55791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61179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DA347-8B33-AD44-AD17-9BB99D0FFA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15469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Betsy introduces speaker</a:t>
            </a:r>
            <a:endParaRPr/>
          </a:p>
          <a:p>
            <a:pPr marL="0" lvl="0" indent="0" algn="l" rtl="0">
              <a:spcBef>
                <a:spcPts val="0"/>
              </a:spcBef>
              <a:spcAft>
                <a:spcPts val="0"/>
              </a:spcAft>
              <a:buNone/>
            </a:pPr>
            <a:endParaRPr/>
          </a:p>
        </p:txBody>
      </p:sp>
      <p:sp>
        <p:nvSpPr>
          <p:cNvPr id="1081" name="Google Shape;108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extLst>
      <p:ext uri="{BB962C8B-B14F-4D97-AF65-F5344CB8AC3E}">
        <p14:creationId xmlns:p14="http://schemas.microsoft.com/office/powerpoint/2010/main" val="4100421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goals for the Collaborative was to make standardized PIT tag data and its associated metadata accessible to its members and within the Basin. </a:t>
            </a:r>
          </a:p>
          <a:p>
            <a:endParaRPr lang="en-US" dirty="0"/>
          </a:p>
          <a:p>
            <a:r>
              <a:rPr lang="en-US" dirty="0"/>
              <a:t>As standardized data is going into the database, with new projects and collaborations happening, data can easily accessible and used for research, reporting and management decisions, as well as strengthen its current and future network of collaborators.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FC09F-3F89-4E62-B675-4A56945D0B5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9979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KBFC has a website where members can access the collaborative database and other resources like the Data Sharing Agreement, Data Exchange Standards, API data Exchange These documents are open to the public, to help guide future collaborators interested in becoming a member. </a:t>
            </a:r>
          </a:p>
          <a:p>
            <a:endParaRPr lang="en-US" dirty="0"/>
          </a:p>
          <a:p>
            <a:r>
              <a:rPr lang="en-US" dirty="0"/>
              <a:t>The database interface features quick summaries and data visualizations as well as allowing users to perform essential data management functions including uploading, editing, and exporting datasets.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CC2BE-0CE4-4D58-8CBD-748CDEBF75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5191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Diving a bit more into the collaborative database, the Leadership Team worked on creating the different documents to support standardized data going into the database.</a:t>
            </a:r>
          </a:p>
          <a:p>
            <a:endParaRPr lang="en-US" dirty="0"/>
          </a:p>
          <a:p>
            <a:r>
              <a:rPr lang="en-US" dirty="0"/>
              <a:t>The controlled vocabulary is a set of standardized terms used to describe the data. This helps everyone submitting and using the data understand how the data fields are defined in the database. This helps with the constancy and accuracy of the data. </a:t>
            </a:r>
          </a:p>
          <a:p>
            <a:endParaRPr lang="en-US" dirty="0"/>
          </a:p>
          <a:p>
            <a:r>
              <a:rPr lang="en-US" dirty="0"/>
              <a:t>The data exchange standards defines how the data is structured, such as the format data is submitted for a field.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we have the data sharing agreement, which informs members of their roles and responsibilities when contributing and sharing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of these help with data transparency, and if you are familiar with the FAIR principles, Fineable, Accessible, Interoperable and Reproducible, these documents address these principles, optimizing the reuse of the data within the KBFC database.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FC09F-3F89-4E62-B675-4A56945D0B5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5525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A2E23-79CE-6C2E-DE16-7AA9A14F7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D227D-11D2-BB72-D752-6923E87D34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8720C-91CB-F059-7095-74608F1C144A}"/>
              </a:ext>
            </a:extLst>
          </p:cNvPr>
          <p:cNvSpPr>
            <a:spLocks noGrp="1"/>
          </p:cNvSpPr>
          <p:nvPr>
            <p:ph type="body" idx="1"/>
          </p:nvPr>
        </p:nvSpPr>
        <p:spPr/>
        <p:txBody>
          <a:bodyPr/>
          <a:lstStyle/>
          <a:p>
            <a:r>
              <a:rPr lang="en-US" dirty="0"/>
              <a:t>The timeline for the database:</a:t>
            </a:r>
          </a:p>
          <a:p>
            <a:endParaRPr lang="en-US" dirty="0"/>
          </a:p>
          <a:p>
            <a:r>
              <a:rPr lang="en-US" dirty="0"/>
              <a:t>Last year, the DSA was updated and agreed upon by the leadership team, The controlled vocabulary and Data Exchange Standards were finalized. Data uploading templates were also created to help members standardize their data and make data uploading easier.</a:t>
            </a:r>
          </a:p>
          <a:p>
            <a:endParaRPr lang="en-US" sz="1200" dirty="0"/>
          </a:p>
          <a:p>
            <a:pPr marL="285750" indent="-285750"/>
            <a:r>
              <a:rPr lang="en-US" sz="1200" dirty="0"/>
              <a:t>Starting last November 2024: The data management team worked with members to start convert their existing data to the database specification, and helped some entities upload data into the KBFC database. </a:t>
            </a:r>
            <a:endParaRPr lang="en-US" dirty="0"/>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2025: starting this year we are supporting modernizing members’ electronic data capture and exchange, which will help get standardized data into the KBFC database faster to help with research needs. We also created ESRI </a:t>
            </a:r>
            <a:r>
              <a:rPr lang="en-US" sz="1200" dirty="0" err="1"/>
              <a:t>Survery</a:t>
            </a:r>
            <a:r>
              <a:rPr lang="en-US" sz="1200" dirty="0"/>
              <a:t> 123 forms for members when they are collecting data in the field. The data collected in these forms will be standardized and ready to be uploaded into the KBFC database. (Rachael will go into go into more detail about those)</a:t>
            </a:r>
            <a:endParaRPr lang="en-US" dirty="0"/>
          </a:p>
          <a:p>
            <a:endParaRPr lang="en-US" dirty="0"/>
          </a:p>
          <a:p>
            <a:r>
              <a:rPr lang="en-US" dirty="0"/>
              <a:t>MONICA----Maybe add a point to highlight the templates</a:t>
            </a:r>
          </a:p>
          <a:p>
            <a:endParaRPr lang="en-US" dirty="0"/>
          </a:p>
        </p:txBody>
      </p:sp>
      <p:sp>
        <p:nvSpPr>
          <p:cNvPr id="4" name="Slide Number Placeholder 3">
            <a:extLst>
              <a:ext uri="{FF2B5EF4-FFF2-40B4-BE49-F238E27FC236}">
                <a16:creationId xmlns:a16="http://schemas.microsoft.com/office/drawing/2014/main" id="{3FFACD33-5539-4B2A-C390-004562A5EF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CC2BE-0CE4-4D58-8CBD-748CDEBF75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9964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522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59BC-34CD-F546-199B-7C111FEF7272}"/>
              </a:ext>
            </a:extLst>
          </p:cNvPr>
          <p:cNvSpPr>
            <a:spLocks noGrp="1"/>
          </p:cNvSpPr>
          <p:nvPr>
            <p:ph type="title" hasCustomPrompt="1"/>
          </p:nvPr>
        </p:nvSpPr>
        <p:spPr>
          <a:xfrm>
            <a:off x="380998" y="437908"/>
            <a:ext cx="11421291" cy="760412"/>
          </a:xfrm>
        </p:spPr>
        <p:txBody>
          <a:bodyPr/>
          <a:lstStyle/>
          <a:p>
            <a:r>
              <a:rPr lang="en-US"/>
              <a:t>Click to edit title </a:t>
            </a:r>
          </a:p>
        </p:txBody>
      </p:sp>
      <p:sp>
        <p:nvSpPr>
          <p:cNvPr id="3" name="Content Placeholder 2">
            <a:extLst>
              <a:ext uri="{FF2B5EF4-FFF2-40B4-BE49-F238E27FC236}">
                <a16:creationId xmlns:a16="http://schemas.microsoft.com/office/drawing/2014/main" id="{D6765F90-C306-58CE-BEA8-25FB6AEBDE58}"/>
              </a:ext>
            </a:extLst>
          </p:cNvPr>
          <p:cNvSpPr>
            <a:spLocks noGrp="1"/>
          </p:cNvSpPr>
          <p:nvPr>
            <p:ph idx="1"/>
          </p:nvPr>
        </p:nvSpPr>
        <p:spPr>
          <a:xfrm>
            <a:off x="380998" y="1631599"/>
            <a:ext cx="3643540" cy="4769198"/>
          </a:xfrm>
        </p:spPr>
        <p:txBody>
          <a:bodyPr>
            <a:normAutofit/>
          </a:bodyPr>
          <a:lstStyle>
            <a:lvl1pPr>
              <a:defRPr sz="2400">
                <a:solidFill>
                  <a:srgbClr val="1E718F"/>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4C7A9B63-5A41-C3DC-F351-2409C184475E}"/>
              </a:ext>
            </a:extLst>
          </p:cNvPr>
          <p:cNvSpPr>
            <a:spLocks noGrp="1"/>
          </p:cNvSpPr>
          <p:nvPr>
            <p:ph type="pic" sz="quarter" idx="10" hasCustomPrompt="1"/>
          </p:nvPr>
        </p:nvSpPr>
        <p:spPr>
          <a:xfrm>
            <a:off x="4281487" y="1631599"/>
            <a:ext cx="7910513" cy="4746975"/>
          </a:xfrm>
        </p:spPr>
        <p:txBody>
          <a:bodyPr/>
          <a:lstStyle>
            <a:lvl1pPr marL="0" indent="0">
              <a:buNone/>
              <a:defRPr/>
            </a:lvl1pPr>
          </a:lstStyle>
          <a:p>
            <a:r>
              <a:rPr lang="en-US"/>
              <a:t>Insert Picture</a:t>
            </a:r>
          </a:p>
        </p:txBody>
      </p:sp>
      <p:sp>
        <p:nvSpPr>
          <p:cNvPr id="9" name="Rectangle 8">
            <a:extLst>
              <a:ext uri="{FF2B5EF4-FFF2-40B4-BE49-F238E27FC236}">
                <a16:creationId xmlns:a16="http://schemas.microsoft.com/office/drawing/2014/main" id="{24CE80EE-C114-B206-6249-128EB26A5467}"/>
              </a:ext>
              <a:ext uri="{C183D7F6-B498-43B3-948B-1728B52AA6E4}">
                <adec:decorative xmlns:adec="http://schemas.microsoft.com/office/drawing/2017/decorative" val="1"/>
              </a:ext>
            </a:extLst>
          </p:cNvPr>
          <p:cNvSpPr/>
          <p:nvPr userDrawn="1"/>
        </p:nvSpPr>
        <p:spPr>
          <a:xfrm>
            <a:off x="0" y="6705600"/>
            <a:ext cx="12192000" cy="152400"/>
          </a:xfrm>
          <a:prstGeom prst="rect">
            <a:avLst/>
          </a:prstGeom>
          <a:solidFill>
            <a:srgbClr val="1E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804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59BC-34CD-F546-199B-7C111FEF7272}"/>
              </a:ext>
            </a:extLst>
          </p:cNvPr>
          <p:cNvSpPr>
            <a:spLocks noGrp="1"/>
          </p:cNvSpPr>
          <p:nvPr>
            <p:ph type="title" hasCustomPrompt="1"/>
          </p:nvPr>
        </p:nvSpPr>
        <p:spPr>
          <a:xfrm>
            <a:off x="380998" y="437908"/>
            <a:ext cx="11421291" cy="760412"/>
          </a:xfrm>
        </p:spPr>
        <p:txBody>
          <a:bodyPr/>
          <a:lstStyle/>
          <a:p>
            <a:r>
              <a:rPr lang="en-US"/>
              <a:t>Click to edit title</a:t>
            </a:r>
          </a:p>
        </p:txBody>
      </p:sp>
      <p:sp>
        <p:nvSpPr>
          <p:cNvPr id="3" name="Content Placeholder 2">
            <a:extLst>
              <a:ext uri="{FF2B5EF4-FFF2-40B4-BE49-F238E27FC236}">
                <a16:creationId xmlns:a16="http://schemas.microsoft.com/office/drawing/2014/main" id="{D6765F90-C306-58CE-BEA8-25FB6AEBDE58}"/>
              </a:ext>
            </a:extLst>
          </p:cNvPr>
          <p:cNvSpPr>
            <a:spLocks noGrp="1"/>
          </p:cNvSpPr>
          <p:nvPr>
            <p:ph idx="1"/>
          </p:nvPr>
        </p:nvSpPr>
        <p:spPr>
          <a:xfrm>
            <a:off x="380998" y="1631599"/>
            <a:ext cx="3643540" cy="4769198"/>
          </a:xfrm>
        </p:spPr>
        <p:txBody>
          <a:bodyPr>
            <a:normAutofit/>
          </a:bodyPr>
          <a:lstStyle>
            <a:lvl1pPr>
              <a:tabLst>
                <a:tab pos="1828800" algn="l"/>
              </a:tabLst>
              <a:defRPr sz="2400">
                <a:solidFill>
                  <a:schemeClr val="tx1"/>
                </a:solidFill>
              </a:defRPr>
            </a:lvl1pPr>
            <a:lvl2pPr>
              <a:tabLst>
                <a:tab pos="1828800" algn="l"/>
              </a:tabLst>
              <a:defRPr sz="2000">
                <a:solidFill>
                  <a:schemeClr val="tx1"/>
                </a:solidFill>
              </a:defRPr>
            </a:lvl2pPr>
            <a:lvl3pPr>
              <a:tabLst>
                <a:tab pos="1828800" algn="l"/>
              </a:tabLst>
              <a:defRPr sz="1800">
                <a:solidFill>
                  <a:schemeClr val="tx1"/>
                </a:solidFill>
              </a:defRPr>
            </a:lvl3pPr>
            <a:lvl4pPr>
              <a:tabLst>
                <a:tab pos="1828800" algn="l"/>
              </a:tabLst>
              <a:defRPr sz="1600">
                <a:solidFill>
                  <a:schemeClr val="tx1"/>
                </a:solidFill>
              </a:defRPr>
            </a:lvl4pPr>
            <a:lvl5pPr>
              <a:tabLst>
                <a:tab pos="1828800" algn="l"/>
              </a:tabLst>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4C7A9B63-5A41-C3DC-F351-2409C184475E}"/>
              </a:ext>
            </a:extLst>
          </p:cNvPr>
          <p:cNvSpPr>
            <a:spLocks noGrp="1"/>
          </p:cNvSpPr>
          <p:nvPr>
            <p:ph type="pic" sz="quarter" idx="10" hasCustomPrompt="1"/>
          </p:nvPr>
        </p:nvSpPr>
        <p:spPr>
          <a:xfrm>
            <a:off x="4281487" y="1631599"/>
            <a:ext cx="3643087" cy="4746975"/>
          </a:xfrm>
        </p:spPr>
        <p:txBody>
          <a:bodyPr/>
          <a:lstStyle>
            <a:lvl1pPr marL="0" indent="0">
              <a:buNone/>
              <a:defRPr/>
            </a:lvl1pPr>
          </a:lstStyle>
          <a:p>
            <a:r>
              <a:rPr lang="en-US"/>
              <a:t>Insert Picture</a:t>
            </a:r>
          </a:p>
        </p:txBody>
      </p:sp>
      <p:sp>
        <p:nvSpPr>
          <p:cNvPr id="14" name="Picture Placeholder 12">
            <a:extLst>
              <a:ext uri="{FF2B5EF4-FFF2-40B4-BE49-F238E27FC236}">
                <a16:creationId xmlns:a16="http://schemas.microsoft.com/office/drawing/2014/main" id="{2CB33CEF-1628-7DF2-7E00-2BDD22621DFD}"/>
              </a:ext>
            </a:extLst>
          </p:cNvPr>
          <p:cNvSpPr>
            <a:spLocks noGrp="1"/>
          </p:cNvSpPr>
          <p:nvPr>
            <p:ph type="pic" sz="quarter" idx="11" hasCustomPrompt="1"/>
          </p:nvPr>
        </p:nvSpPr>
        <p:spPr>
          <a:xfrm>
            <a:off x="8167464" y="1631599"/>
            <a:ext cx="4008142" cy="2689127"/>
          </a:xfrm>
        </p:spPr>
        <p:txBody>
          <a:bodyPr/>
          <a:lstStyle>
            <a:lvl1pPr marL="0" indent="0">
              <a:buNone/>
              <a:defRPr/>
            </a:lvl1pPr>
          </a:lstStyle>
          <a:p>
            <a:r>
              <a:rPr lang="en-US"/>
              <a:t>Insert Picture</a:t>
            </a:r>
          </a:p>
        </p:txBody>
      </p:sp>
      <p:sp>
        <p:nvSpPr>
          <p:cNvPr id="15" name="Picture Placeholder 12">
            <a:extLst>
              <a:ext uri="{FF2B5EF4-FFF2-40B4-BE49-F238E27FC236}">
                <a16:creationId xmlns:a16="http://schemas.microsoft.com/office/drawing/2014/main" id="{5D87B3AA-2166-D0C5-8BA2-8003018E7DFF}"/>
              </a:ext>
            </a:extLst>
          </p:cNvPr>
          <p:cNvSpPr>
            <a:spLocks noGrp="1"/>
          </p:cNvSpPr>
          <p:nvPr>
            <p:ph type="pic" sz="quarter" idx="12" hasCustomPrompt="1"/>
          </p:nvPr>
        </p:nvSpPr>
        <p:spPr>
          <a:xfrm>
            <a:off x="8181523" y="4477202"/>
            <a:ext cx="4008142" cy="1901372"/>
          </a:xfrm>
        </p:spPr>
        <p:txBody>
          <a:bodyPr/>
          <a:lstStyle>
            <a:lvl1pPr marL="0" indent="0">
              <a:buNone/>
              <a:defRPr/>
            </a:lvl1pPr>
          </a:lstStyle>
          <a:p>
            <a:r>
              <a:rPr lang="en-US"/>
              <a:t>Insert Picture</a:t>
            </a:r>
          </a:p>
        </p:txBody>
      </p:sp>
      <p:sp>
        <p:nvSpPr>
          <p:cNvPr id="18" name="Rectangle 17">
            <a:extLst>
              <a:ext uri="{FF2B5EF4-FFF2-40B4-BE49-F238E27FC236}">
                <a16:creationId xmlns:a16="http://schemas.microsoft.com/office/drawing/2014/main" id="{08DB2258-6ECD-53F1-5391-806464A0D1D3}"/>
              </a:ext>
              <a:ext uri="{C183D7F6-B498-43B3-948B-1728B52AA6E4}">
                <adec:decorative xmlns:adec="http://schemas.microsoft.com/office/drawing/2017/decorative" val="1"/>
              </a:ext>
            </a:extLst>
          </p:cNvPr>
          <p:cNvSpPr/>
          <p:nvPr userDrawn="1"/>
        </p:nvSpPr>
        <p:spPr>
          <a:xfrm>
            <a:off x="0" y="6705600"/>
            <a:ext cx="12192000" cy="152400"/>
          </a:xfrm>
          <a:prstGeom prst="rect">
            <a:avLst/>
          </a:prstGeom>
          <a:solidFill>
            <a:srgbClr val="1E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967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59BC-34CD-F546-199B-7C111FEF7272}"/>
              </a:ext>
            </a:extLst>
          </p:cNvPr>
          <p:cNvSpPr>
            <a:spLocks noGrp="1"/>
          </p:cNvSpPr>
          <p:nvPr>
            <p:ph type="title" hasCustomPrompt="1"/>
          </p:nvPr>
        </p:nvSpPr>
        <p:spPr>
          <a:xfrm>
            <a:off x="380998" y="437908"/>
            <a:ext cx="11421291" cy="760412"/>
          </a:xfrm>
        </p:spPr>
        <p:txBody>
          <a:bodyPr/>
          <a:lstStyle/>
          <a:p>
            <a:r>
              <a:rPr lang="en-US"/>
              <a:t>Click to edit title</a:t>
            </a:r>
          </a:p>
        </p:txBody>
      </p:sp>
      <p:sp>
        <p:nvSpPr>
          <p:cNvPr id="13" name="Picture Placeholder 12">
            <a:extLst>
              <a:ext uri="{FF2B5EF4-FFF2-40B4-BE49-F238E27FC236}">
                <a16:creationId xmlns:a16="http://schemas.microsoft.com/office/drawing/2014/main" id="{4C7A9B63-5A41-C3DC-F351-2409C184475E}"/>
              </a:ext>
            </a:extLst>
          </p:cNvPr>
          <p:cNvSpPr>
            <a:spLocks noGrp="1"/>
          </p:cNvSpPr>
          <p:nvPr>
            <p:ph type="pic" sz="quarter" idx="10" hasCustomPrompt="1"/>
          </p:nvPr>
        </p:nvSpPr>
        <p:spPr>
          <a:xfrm>
            <a:off x="380999" y="1631600"/>
            <a:ext cx="7543802" cy="4202810"/>
          </a:xfrm>
        </p:spPr>
        <p:txBody>
          <a:bodyPr/>
          <a:lstStyle>
            <a:lvl1pPr marL="0" indent="0">
              <a:buNone/>
              <a:defRPr/>
            </a:lvl1pPr>
          </a:lstStyle>
          <a:p>
            <a:r>
              <a:rPr lang="en-US"/>
              <a:t>Insert Picture</a:t>
            </a:r>
          </a:p>
        </p:txBody>
      </p:sp>
      <p:sp>
        <p:nvSpPr>
          <p:cNvPr id="3" name="Content Placeholder 2">
            <a:extLst>
              <a:ext uri="{FF2B5EF4-FFF2-40B4-BE49-F238E27FC236}">
                <a16:creationId xmlns:a16="http://schemas.microsoft.com/office/drawing/2014/main" id="{D6765F90-C306-58CE-BEA8-25FB6AEBDE58}"/>
              </a:ext>
            </a:extLst>
          </p:cNvPr>
          <p:cNvSpPr>
            <a:spLocks noGrp="1"/>
          </p:cNvSpPr>
          <p:nvPr>
            <p:ph idx="1"/>
          </p:nvPr>
        </p:nvSpPr>
        <p:spPr>
          <a:xfrm>
            <a:off x="8162924" y="1640309"/>
            <a:ext cx="3648074" cy="4202809"/>
          </a:xfrm>
        </p:spPr>
        <p:txBody>
          <a:bodyPr>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DB3D06ED-BD3A-4418-6039-9E99D8FC23FA}"/>
              </a:ext>
              <a:ext uri="{C183D7F6-B498-43B3-948B-1728B52AA6E4}">
                <adec:decorative xmlns:adec="http://schemas.microsoft.com/office/drawing/2017/decorative" val="1"/>
              </a:ext>
            </a:extLst>
          </p:cNvPr>
          <p:cNvSpPr/>
          <p:nvPr userDrawn="1"/>
        </p:nvSpPr>
        <p:spPr>
          <a:xfrm>
            <a:off x="0" y="6705600"/>
            <a:ext cx="12192000" cy="152400"/>
          </a:xfrm>
          <a:prstGeom prst="rect">
            <a:avLst/>
          </a:prstGeom>
          <a:solidFill>
            <a:srgbClr val="1E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488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7FDAB4E-9279-4A89-B6AC-E6DD3B2379D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F6AA8-EF5A-4D23-84AB-FEEB3B00923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7839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3E38CEE-133C-4584-ADE1-FDD89ED0FF51}" type="datetime1">
              <a:rPr kumimoji="0" lang="en-US" sz="1200" b="0" i="0" u="none" strike="noStrike" kern="1200" cap="none" spc="0" normalizeH="0" baseline="0" noProof="0" smtClean="0">
                <a:ln>
                  <a:noFill/>
                </a:ln>
                <a:solidFill>
                  <a:srgbClr val="DBF5F9">
                    <a:shade val="90000"/>
                  </a:srgbClr>
                </a:solidFill>
                <a:effectLst/>
                <a:uLnTx/>
                <a:uFillTx/>
                <a:latin typeface="Constanti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5/29/2025</a:t>
            </a:fld>
            <a:endParaRPr kumimoji="0" lang="en-US" sz="1200" b="0" i="0" u="none" strike="noStrike" kern="1200" cap="none" spc="0" normalizeH="0" baseline="0" noProof="0">
              <a:ln>
                <a:noFill/>
              </a:ln>
              <a:solidFill>
                <a:srgbClr val="DBF5F9">
                  <a:shade val="90000"/>
                </a:srgbClr>
              </a:solidFill>
              <a:effectLst/>
              <a:uLnTx/>
              <a:uFillTx/>
              <a:latin typeface="Constantia"/>
              <a:ea typeface="+mn-ea"/>
              <a:cs typeface="+mn-cs"/>
            </a:endParaRPr>
          </a:p>
        </p:txBody>
      </p:sp>
      <p:sp>
        <p:nvSpPr>
          <p:cNvPr id="19" name="Footer Placeholder 18"/>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Constantia"/>
              <a:ea typeface="+mn-ea"/>
              <a:cs typeface="+mn-cs"/>
            </a:endParaRPr>
          </a:p>
        </p:txBody>
      </p:sp>
      <p:sp>
        <p:nvSpPr>
          <p:cNvPr id="27" name="Slide Number Placeholder 2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2D050C-94F2-4AFC-8D4E-30E3AF9AD654}" type="slidenum">
              <a:rPr kumimoji="0" lang="en-US" sz="1200" b="0" i="0" u="none" strike="noStrike" kern="1200" cap="none" spc="0" normalizeH="0" baseline="0" noProof="0" smtClean="0">
                <a:ln>
                  <a:noFill/>
                </a:ln>
                <a:solidFill>
                  <a:srgbClr val="DBF5F9">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DBF5F9">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954592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CAB1A-CCFD-43A7-B958-CD13D61733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0E20A5-44C8-D536-9FDB-C9FEF16D7E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D7C67D-B6C9-3304-345A-8A51663A40F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2CD00A-5FCC-419D-8DD1-5F88F339BE9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A2F5951-4B13-2F66-F707-8AA58188521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745612B-88FD-165F-0270-FF02415E43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2E070B-6370-4E9D-BF0E-DF7CCAB2F1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954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2 level">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A50515-1AB9-4DE6-84D9-C946289970C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661556" y="1744059"/>
            <a:ext cx="9815945" cy="784830"/>
          </a:xfrm>
          <a:prstGeom prst="rect">
            <a:avLst/>
          </a:prstGeom>
        </p:spPr>
        <p:txBody>
          <a:bodyPr anchor="b"/>
          <a:lstStyle>
            <a:lvl1pPr algn="l">
              <a:defRPr sz="5000" b="1">
                <a:latin typeface="Proxima Nova" charset="0"/>
                <a:ea typeface="Proxima Nova" charset="0"/>
                <a:cs typeface="Proxima Nova" charset="0"/>
              </a:defRPr>
            </a:lvl1pPr>
          </a:lstStyle>
          <a:p>
            <a:r>
              <a:rPr lang="en-US"/>
              <a:t>Click to edit Master title style</a:t>
            </a:r>
            <a:endParaRPr lang="en-US" dirty="0"/>
          </a:p>
        </p:txBody>
      </p:sp>
      <p:sp>
        <p:nvSpPr>
          <p:cNvPr id="3" name="Subtitle 2"/>
          <p:cNvSpPr>
            <a:spLocks noGrp="1"/>
          </p:cNvSpPr>
          <p:nvPr>
            <p:ph type="subTitle" idx="1"/>
          </p:nvPr>
        </p:nvSpPr>
        <p:spPr>
          <a:xfrm>
            <a:off x="661555" y="2620965"/>
            <a:ext cx="9815944" cy="480131"/>
          </a:xfrm>
          <a:prstGeom prst="rect">
            <a:avLst/>
          </a:prstGeom>
        </p:spPr>
        <p:txBody>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84948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2443"/>
            <a:ext cx="10515600" cy="59093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184460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48F50A8-261A-42BE-AA35-14BB8BA12DA1}"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5/29/2025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0395439" y="6381752"/>
            <a:ext cx="1554163"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9991A-064A-CE4A-B518-ADBA70FA0A28}"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3523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406E3-7ED7-E85B-B670-815552104C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23DB3E-6F6F-3015-0484-0C1D740451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79253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6" name="Group 5">
            <a:extLst>
              <a:ext uri="{FF2B5EF4-FFF2-40B4-BE49-F238E27FC236}">
                <a16:creationId xmlns:a16="http://schemas.microsoft.com/office/drawing/2014/main" id="{32098715-A81B-4589-9D1B-81851C1E085B}"/>
              </a:ext>
            </a:extLst>
          </p:cNvPr>
          <p:cNvGrpSpPr/>
          <p:nvPr userDrawn="1"/>
        </p:nvGrpSpPr>
        <p:grpSpPr>
          <a:xfrm>
            <a:off x="0" y="6130715"/>
            <a:ext cx="12192000" cy="818442"/>
            <a:chOff x="0" y="6130715"/>
            <a:chExt cx="12192000" cy="818442"/>
          </a:xfrm>
        </p:grpSpPr>
        <p:sp>
          <p:nvSpPr>
            <p:cNvPr id="21" name="Google Shape;21;p3"/>
            <p:cNvSpPr/>
            <p:nvPr/>
          </p:nvSpPr>
          <p:spPr>
            <a:xfrm>
              <a:off x="0" y="6175395"/>
              <a:ext cx="12192000" cy="729082"/>
            </a:xfrm>
            <a:prstGeom prst="rect">
              <a:avLst/>
            </a:prstGeom>
            <a:gradFill>
              <a:gsLst>
                <a:gs pos="0">
                  <a:srgbClr val="AAC4AF"/>
                </a:gs>
                <a:gs pos="76000">
                  <a:srgbClr val="AAC4AF"/>
                </a:gs>
                <a:gs pos="100000">
                  <a:schemeClr val="l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DD3A7CA3-EAA2-4663-BA19-73382F78384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9309" y="6130715"/>
              <a:ext cx="1616364" cy="818442"/>
            </a:xfrm>
            <a:prstGeom prst="rect">
              <a:avLst/>
            </a:prstGeom>
          </p:spPr>
        </p:pic>
        <p:pic>
          <p:nvPicPr>
            <p:cNvPr id="5" name="Picture 4">
              <a:extLst>
                <a:ext uri="{FF2B5EF4-FFF2-40B4-BE49-F238E27FC236}">
                  <a16:creationId xmlns:a16="http://schemas.microsoft.com/office/drawing/2014/main" id="{D122EC6D-75DC-4985-93B5-C0E5083CA5E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561153" y="6262255"/>
              <a:ext cx="501538" cy="595745"/>
            </a:xfrm>
            <a:prstGeom prst="rect">
              <a:avLst/>
            </a:prstGeom>
          </p:spPr>
        </p:pic>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350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95EB6-CF3C-9BD9-EDFC-3B543D063B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AB15C4-C599-94CA-DD73-BAF60AC523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601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FA35BA-298F-6996-805F-4CAA4A4DE85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F1B52-5C98-1546-8E74-316BC38D52DE}" type="datetimeFigureOut">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5/29/2025</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Footer Placeholder 2">
            <a:extLst>
              <a:ext uri="{FF2B5EF4-FFF2-40B4-BE49-F238E27FC236}">
                <a16:creationId xmlns:a16="http://schemas.microsoft.com/office/drawing/2014/main" id="{92CF227A-ED0A-B7CB-A719-FF18BAB4911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181B94CD-C5DB-950E-91AF-89986CD673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F69C5A-7429-834C-93D6-D17BEF61A15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776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F43A-49CB-042C-1D1D-C859EBB2BEF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C3601A2-F711-9EBC-1779-7A7827F1ED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9956E5-3E68-41CE-4CE1-9CF315ED603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F1B52-5C98-1546-8E74-316BC38D52DE}" type="datetimeFigureOut">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5/29/2025</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39C5D140-A2A0-9FF7-85D3-FECA11F672C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Slide Number Placeholder 5">
            <a:extLst>
              <a:ext uri="{FF2B5EF4-FFF2-40B4-BE49-F238E27FC236}">
                <a16:creationId xmlns:a16="http://schemas.microsoft.com/office/drawing/2014/main" id="{E5051462-3C02-765E-994B-888DEE8B12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F69C5A-7429-834C-93D6-D17BEF61A15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8775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ABD09-CE34-F22D-E697-CDC015140D6E}"/>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042ACE4-E014-00BA-F042-1A58DE90A4B9}"/>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A4CB6E2-8368-ADC3-403E-C01347CE344E}"/>
              </a:ext>
            </a:extLst>
          </p:cNvPr>
          <p:cNvSpPr>
            <a:spLocks noGrp="1"/>
          </p:cNvSpPr>
          <p:nvPr>
            <p:ph type="dt" sz="half" idx="10"/>
          </p:nvPr>
        </p:nvSpPr>
        <p:spPr/>
        <p:txBody>
          <a:bodyPr/>
          <a:lstStyle/>
          <a:p>
            <a:pPr>
              <a:buClrTx/>
            </a:pPr>
            <a:fld id="{C80FB5E2-24A2-4B48-9780-34712AD0F9AC}" type="datetimeFigureOut">
              <a:rPr lang="en-US" kern="1200" smtClean="0">
                <a:solidFill>
                  <a:prstClr val="black">
                    <a:tint val="75000"/>
                  </a:prstClr>
                </a:solidFill>
                <a:latin typeface="Calibri" panose="020F0502020204030204"/>
                <a:ea typeface="+mn-ea"/>
                <a:cs typeface="+mn-cs"/>
              </a:rPr>
              <a:pPr>
                <a:buClrTx/>
              </a:pPr>
              <a:t>5/29/2025</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B6C1BCB3-2BD5-30F1-E9D4-D22513420532}"/>
              </a:ext>
            </a:extLst>
          </p:cNvPr>
          <p:cNvSpPr>
            <a:spLocks noGrp="1"/>
          </p:cNvSpPr>
          <p:nvPr>
            <p:ph type="ftr" sz="quarter" idx="11"/>
          </p:nvPr>
        </p:nvSpPr>
        <p:spPr/>
        <p:txBody>
          <a:bodyPr/>
          <a:lstStyle/>
          <a:p>
            <a:pPr>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FDA2573-F4FF-8816-04BB-08849D1B7AD3}"/>
              </a:ext>
            </a:extLst>
          </p:cNvPr>
          <p:cNvSpPr>
            <a:spLocks noGrp="1"/>
          </p:cNvSpPr>
          <p:nvPr>
            <p:ph type="sldNum" sz="quarter" idx="12"/>
          </p:nvPr>
        </p:nvSpPr>
        <p:spPr/>
        <p:txBody>
          <a:bodyPr/>
          <a:lstStyle/>
          <a:p>
            <a:pPr>
              <a:buClrTx/>
            </a:pPr>
            <a:fld id="{07637BCF-3718-4C21-A527-C55EF010B867}" type="slidenum">
              <a:rPr lang="en-US" kern="1200" smtClean="0">
                <a:solidFill>
                  <a:prstClr val="black">
                    <a:tint val="75000"/>
                  </a:prstClr>
                </a:solidFill>
                <a:latin typeface="Calibri" panose="020F0502020204030204"/>
                <a:ea typeface="+mn-ea"/>
                <a:cs typeface="+mn-cs"/>
              </a:rPr>
              <a:pPr>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38755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B8F77BE4-A7FD-6C15-3121-569FF8B4A244}"/>
              </a:ext>
            </a:extLst>
          </p:cNvPr>
          <p:cNvSpPr>
            <a:spLocks noGrp="1"/>
          </p:cNvSpPr>
          <p:nvPr>
            <p:ph type="pic" sz="quarter" idx="13" hasCustomPrompt="1"/>
          </p:nvPr>
        </p:nvSpPr>
        <p:spPr>
          <a:xfrm>
            <a:off x="0" y="0"/>
            <a:ext cx="5367138" cy="6858000"/>
          </a:xfrm>
        </p:spPr>
        <p:txBody>
          <a:bodyPr/>
          <a:lstStyle>
            <a:lvl1pPr marL="0" indent="0" algn="ctr">
              <a:lnSpc>
                <a:spcPct val="300000"/>
              </a:lnSpc>
              <a:buNone/>
              <a:tabLst>
                <a:tab pos="2230438" algn="l"/>
              </a:tabLst>
              <a:defRPr/>
            </a:lvl1pPr>
          </a:lstStyle>
          <a:p>
            <a:r>
              <a:rPr lang="en-US"/>
              <a:t>Insert Picture Here</a:t>
            </a:r>
          </a:p>
        </p:txBody>
      </p:sp>
      <p:sp>
        <p:nvSpPr>
          <p:cNvPr id="2" name="Title 1">
            <a:extLst>
              <a:ext uri="{FF2B5EF4-FFF2-40B4-BE49-F238E27FC236}">
                <a16:creationId xmlns:a16="http://schemas.microsoft.com/office/drawing/2014/main" id="{B2A8CD82-FE2C-848E-7E3C-C3106B0319AF}"/>
              </a:ext>
            </a:extLst>
          </p:cNvPr>
          <p:cNvSpPr>
            <a:spLocks noGrp="1"/>
          </p:cNvSpPr>
          <p:nvPr>
            <p:ph type="ctrTitle" hasCustomPrompt="1"/>
          </p:nvPr>
        </p:nvSpPr>
        <p:spPr>
          <a:xfrm>
            <a:off x="6460771" y="2334141"/>
            <a:ext cx="5270764" cy="1323459"/>
          </a:xfrm>
        </p:spPr>
        <p:txBody>
          <a:bodyPr anchor="b">
            <a:normAutofit/>
          </a:bodyPr>
          <a:lstStyle>
            <a:lvl1pPr algn="l">
              <a:lnSpc>
                <a:spcPts val="4400"/>
              </a:lnSpc>
              <a:defRPr sz="4800" b="1" cap="all" baseline="0"/>
            </a:lvl1pPr>
          </a:lstStyle>
          <a:p>
            <a:r>
              <a:rPr lang="en-US"/>
              <a:t>CLICK TO </a:t>
            </a:r>
            <a:br>
              <a:rPr lang="en-US"/>
            </a:br>
            <a:r>
              <a:rPr lang="en-US"/>
              <a:t>EDIT TITLE</a:t>
            </a:r>
          </a:p>
        </p:txBody>
      </p:sp>
      <p:sp>
        <p:nvSpPr>
          <p:cNvPr id="3" name="Subtitle 2">
            <a:extLst>
              <a:ext uri="{FF2B5EF4-FFF2-40B4-BE49-F238E27FC236}">
                <a16:creationId xmlns:a16="http://schemas.microsoft.com/office/drawing/2014/main" id="{D7B0454C-6DB7-B79C-A5BF-F3073BA4478F}"/>
              </a:ext>
            </a:extLst>
          </p:cNvPr>
          <p:cNvSpPr>
            <a:spLocks noGrp="1"/>
          </p:cNvSpPr>
          <p:nvPr>
            <p:ph type="subTitle" idx="1"/>
          </p:nvPr>
        </p:nvSpPr>
        <p:spPr>
          <a:xfrm>
            <a:off x="6460771" y="3657600"/>
            <a:ext cx="5270764" cy="365125"/>
          </a:xfrm>
        </p:spPr>
        <p:txBody>
          <a:bodyPr/>
          <a:lstStyle>
            <a:lvl1pPr marL="0" indent="0" algn="l">
              <a:buNone/>
              <a:defRPr sz="2400" i="1">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 Placeholder 10">
            <a:extLst>
              <a:ext uri="{FF2B5EF4-FFF2-40B4-BE49-F238E27FC236}">
                <a16:creationId xmlns:a16="http://schemas.microsoft.com/office/drawing/2014/main" id="{E93D7AE0-7DBD-A848-246A-F08E23C88C9E}"/>
              </a:ext>
            </a:extLst>
          </p:cNvPr>
          <p:cNvSpPr>
            <a:spLocks noGrp="1"/>
          </p:cNvSpPr>
          <p:nvPr>
            <p:ph type="body" sz="quarter" idx="14" hasCustomPrompt="1"/>
          </p:nvPr>
        </p:nvSpPr>
        <p:spPr>
          <a:xfrm>
            <a:off x="6460771" y="4243762"/>
            <a:ext cx="3460750" cy="289734"/>
          </a:xfrm>
        </p:spPr>
        <p:txBody>
          <a:bodyPr>
            <a:normAutofit/>
          </a:bodyPr>
          <a:lstStyle>
            <a:lvl1pPr marL="0" indent="0" algn="l">
              <a:buNone/>
              <a:defRPr sz="1800" b="1" cap="all" baseline="0">
                <a:solidFill>
                  <a:schemeClr val="tx1"/>
                </a:solidFill>
                <a:latin typeface="Century Gothic" panose="020B0502020202020204" pitchFamily="34" charset="0"/>
              </a:defRPr>
            </a:lvl1pPr>
          </a:lstStyle>
          <a:p>
            <a:pPr lvl="0"/>
            <a:r>
              <a:rPr lang="en-US"/>
              <a:t>PRESENTED BY:</a:t>
            </a:r>
          </a:p>
        </p:txBody>
      </p:sp>
      <p:sp>
        <p:nvSpPr>
          <p:cNvPr id="13" name="Text Placeholder 12">
            <a:extLst>
              <a:ext uri="{FF2B5EF4-FFF2-40B4-BE49-F238E27FC236}">
                <a16:creationId xmlns:a16="http://schemas.microsoft.com/office/drawing/2014/main" id="{458A1B98-64AE-7F0D-0D2A-3C7A5C0BBD86}"/>
              </a:ext>
            </a:extLst>
          </p:cNvPr>
          <p:cNvSpPr>
            <a:spLocks noGrp="1"/>
          </p:cNvSpPr>
          <p:nvPr>
            <p:ph type="body" sz="quarter" idx="15" hasCustomPrompt="1"/>
          </p:nvPr>
        </p:nvSpPr>
        <p:spPr>
          <a:xfrm>
            <a:off x="6460771" y="4550246"/>
            <a:ext cx="5270764" cy="274324"/>
          </a:xfrm>
        </p:spPr>
        <p:txBody>
          <a:bodyPr>
            <a:normAutofit/>
          </a:bodyPr>
          <a:lstStyle>
            <a:lvl1pPr marL="0" indent="0" algn="l">
              <a:buNone/>
              <a:defRPr sz="1400">
                <a:solidFill>
                  <a:schemeClr val="tx1"/>
                </a:solidFill>
                <a:latin typeface="Century Gothic" panose="020B0502020202020204" pitchFamily="34" charset="0"/>
              </a:defRPr>
            </a:lvl1pPr>
          </a:lstStyle>
          <a:p>
            <a:pPr lvl="0"/>
            <a:r>
              <a:rPr lang="en-US"/>
              <a:t>First, Last Name – California Department of Fish and Wildlife</a:t>
            </a:r>
          </a:p>
        </p:txBody>
      </p:sp>
    </p:spTree>
    <p:extLst>
      <p:ext uri="{BB962C8B-B14F-4D97-AF65-F5344CB8AC3E}">
        <p14:creationId xmlns:p14="http://schemas.microsoft.com/office/powerpoint/2010/main" val="769234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59BC-34CD-F546-199B-7C111FEF7272}"/>
              </a:ext>
            </a:extLst>
          </p:cNvPr>
          <p:cNvSpPr>
            <a:spLocks noGrp="1"/>
          </p:cNvSpPr>
          <p:nvPr>
            <p:ph type="title" hasCustomPrompt="1"/>
          </p:nvPr>
        </p:nvSpPr>
        <p:spPr/>
        <p:txBody>
          <a:bodyPr/>
          <a:lstStyle/>
          <a:p>
            <a:r>
              <a:rPr lang="en-US"/>
              <a:t>Click to edit title</a:t>
            </a:r>
          </a:p>
        </p:txBody>
      </p:sp>
      <p:sp>
        <p:nvSpPr>
          <p:cNvPr id="3" name="Content Placeholder 2">
            <a:extLst>
              <a:ext uri="{FF2B5EF4-FFF2-40B4-BE49-F238E27FC236}">
                <a16:creationId xmlns:a16="http://schemas.microsoft.com/office/drawing/2014/main" id="{D6765F90-C306-58CE-BEA8-25FB6AEBDE58}"/>
              </a:ext>
            </a:extLst>
          </p:cNvPr>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9C19D8-19E5-6ADB-9C94-AF9F4DE5AE4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781440-71A9-487B-B442-68A98864C5E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5/29/2025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F2D0308-DB1A-D183-866A-03236400234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21313BA-6725-96EF-B1D8-897139A82D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2EABA3-D30A-4F80-9651-84EDB6B77F5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90014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9.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2318327"/>
            <a:ext cx="10515600" cy="35538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 name="Group 3">
            <a:extLst>
              <a:ext uri="{FF2B5EF4-FFF2-40B4-BE49-F238E27FC236}">
                <a16:creationId xmlns:a16="http://schemas.microsoft.com/office/drawing/2014/main" id="{96DBBA84-77ED-4D6F-BD08-5EBBE8C30448}"/>
              </a:ext>
            </a:extLst>
          </p:cNvPr>
          <p:cNvGrpSpPr/>
          <p:nvPr userDrawn="1"/>
        </p:nvGrpSpPr>
        <p:grpSpPr>
          <a:xfrm>
            <a:off x="0" y="6130715"/>
            <a:ext cx="12192000" cy="818442"/>
            <a:chOff x="0" y="6130715"/>
            <a:chExt cx="12192000" cy="818442"/>
          </a:xfrm>
        </p:grpSpPr>
        <p:sp>
          <p:nvSpPr>
            <p:cNvPr id="5" name="Google Shape;21;p3">
              <a:extLst>
                <a:ext uri="{FF2B5EF4-FFF2-40B4-BE49-F238E27FC236}">
                  <a16:creationId xmlns:a16="http://schemas.microsoft.com/office/drawing/2014/main" id="{332B83DA-54A3-425A-8F3E-EEF35C5CA721}"/>
                </a:ext>
              </a:extLst>
            </p:cNvPr>
            <p:cNvSpPr/>
            <p:nvPr/>
          </p:nvSpPr>
          <p:spPr>
            <a:xfrm>
              <a:off x="0" y="6175395"/>
              <a:ext cx="12192000" cy="729082"/>
            </a:xfrm>
            <a:prstGeom prst="rect">
              <a:avLst/>
            </a:prstGeom>
            <a:gradFill>
              <a:gsLst>
                <a:gs pos="0">
                  <a:srgbClr val="AAC4AF"/>
                </a:gs>
                <a:gs pos="76000">
                  <a:srgbClr val="AAC4AF"/>
                </a:gs>
                <a:gs pos="100000">
                  <a:schemeClr val="l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7F220CD8-7B09-47CE-ADA9-592DC25EEA0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9309" y="6130715"/>
              <a:ext cx="1616364" cy="818442"/>
            </a:xfrm>
            <a:prstGeom prst="rect">
              <a:avLst/>
            </a:prstGeom>
          </p:spPr>
        </p:pic>
        <p:pic>
          <p:nvPicPr>
            <p:cNvPr id="7" name="Picture 6">
              <a:extLst>
                <a:ext uri="{FF2B5EF4-FFF2-40B4-BE49-F238E27FC236}">
                  <a16:creationId xmlns:a16="http://schemas.microsoft.com/office/drawing/2014/main" id="{AB277E76-04B5-4872-914E-CA0F61B30355}"/>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61153" y="6262255"/>
              <a:ext cx="501538" cy="595745"/>
            </a:xfrm>
            <a:prstGeom prst="rect">
              <a:avLst/>
            </a:prstGeom>
          </p:spPr>
        </p:pic>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presentation_2nd_page_temp_16_9.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58519931"/>
      </p:ext>
    </p:extLst>
  </p:cSld>
  <p:clrMap bg1="lt1" tx1="dk1" bg2="lt2" tx2="dk2" accent1="accent1" accent2="accent2" accent3="accent3" accent4="accent4" accent5="accent5" accent6="accent6" hlink="hlink" folHlink="folHlink"/>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DD39E6-F57C-6A6F-0E46-A132002E12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EAC9241-1950-D8D9-E9A3-6119F48A9B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A28041-F5D4-A2C9-F8AE-C3DF5D4C6F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2F1B52-5C98-1546-8E74-316BC38D52DE}" type="datetimeFigureOut">
              <a:rPr lang="en-US" smtClean="0"/>
              <a:t>5/29/2025</a:t>
            </a:fld>
            <a:endParaRPr lang="en-US"/>
          </a:p>
        </p:txBody>
      </p:sp>
      <p:sp>
        <p:nvSpPr>
          <p:cNvPr id="5" name="Footer Placeholder 4">
            <a:extLst>
              <a:ext uri="{FF2B5EF4-FFF2-40B4-BE49-F238E27FC236}">
                <a16:creationId xmlns:a16="http://schemas.microsoft.com/office/drawing/2014/main" id="{ED992D98-EE3E-3CE1-B8C0-62A1CE884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B711412-BD42-EF23-6416-5DA6CEA3EA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F69C5A-7429-834C-93D6-D17BEF61A150}" type="slidenum">
              <a:rPr lang="en-US" smtClean="0"/>
              <a:t>‹#›</a:t>
            </a:fld>
            <a:endParaRPr lang="en-US"/>
          </a:p>
        </p:txBody>
      </p:sp>
    </p:spTree>
    <p:extLst>
      <p:ext uri="{BB962C8B-B14F-4D97-AF65-F5344CB8AC3E}">
        <p14:creationId xmlns:p14="http://schemas.microsoft.com/office/powerpoint/2010/main" val="4247546791"/>
      </p:ext>
    </p:extLst>
  </p:cSld>
  <p:clrMap bg1="lt1" tx1="dk1" bg2="lt2" tx2="dk2" accent1="accent1" accent2="accent2" accent3="accent3" accent4="accent4" accent5="accent5" accent6="accent6" hlink="hlink" folHlink="folHlink"/>
  <p:sldLayoutIdLst>
    <p:sldLayoutId id="2147483817" r:id="rId1"/>
    <p:sldLayoutId id="214748381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C4D253-B383-9409-6350-2BACCBBA394E}"/>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C68006-4B53-D093-1F42-2F9A63F471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626A4E-80CB-0358-BB53-72A25D4AE759}"/>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80FB5E2-24A2-4B48-9780-34712AD0F9AC}" type="datetimeFigureOut">
              <a:rPr lang="en-US" smtClean="0"/>
              <a:t>5/29/2025</a:t>
            </a:fld>
            <a:endParaRPr lang="en-US"/>
          </a:p>
        </p:txBody>
      </p:sp>
      <p:sp>
        <p:nvSpPr>
          <p:cNvPr id="5" name="Footer Placeholder 4">
            <a:extLst>
              <a:ext uri="{FF2B5EF4-FFF2-40B4-BE49-F238E27FC236}">
                <a16:creationId xmlns:a16="http://schemas.microsoft.com/office/drawing/2014/main" id="{CC5CE8E9-0226-94A6-4882-6B1EE21AFB1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BCB711-2790-F86F-264C-FDB928E55A3D}"/>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637BCF-3718-4C21-A527-C55EF010B867}" type="slidenum">
              <a:rPr lang="en-US" smtClean="0"/>
              <a:t>‹#›</a:t>
            </a:fld>
            <a:endParaRPr lang="en-US"/>
          </a:p>
        </p:txBody>
      </p:sp>
    </p:spTree>
    <p:extLst>
      <p:ext uri="{BB962C8B-B14F-4D97-AF65-F5344CB8AC3E}">
        <p14:creationId xmlns:p14="http://schemas.microsoft.com/office/powerpoint/2010/main" val="2089232010"/>
      </p:ext>
    </p:extLst>
  </p:cSld>
  <p:clrMap bg1="lt1" tx1="dk1" bg2="lt2" tx2="dk2" accent1="accent1" accent2="accent2" accent3="accent3" accent4="accent4" accent5="accent5" accent6="accent6" hlink="hlink" folHlink="folHlink"/>
  <p:sldLayoutIdLst>
    <p:sldLayoutId id="2147483820"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EF5C3-B4CB-D4AB-941C-0029EBC402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title</a:t>
            </a:r>
          </a:p>
        </p:txBody>
      </p:sp>
      <p:sp>
        <p:nvSpPr>
          <p:cNvPr id="3" name="Text Placeholder 2">
            <a:extLst>
              <a:ext uri="{FF2B5EF4-FFF2-40B4-BE49-F238E27FC236}">
                <a16:creationId xmlns:a16="http://schemas.microsoft.com/office/drawing/2014/main" id="{5EB20805-470A-E42C-40F3-5E16E6E289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6EA0F4-B16C-FCC4-F09F-728FA22C0C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81440-71A9-487B-B442-68A98864C5E3}" type="datetimeFigureOut">
              <a:rPr lang="en-US" smtClean="0"/>
              <a:t>5/29/2025</a:t>
            </a:fld>
            <a:endParaRPr lang="en-US"/>
          </a:p>
        </p:txBody>
      </p:sp>
      <p:sp>
        <p:nvSpPr>
          <p:cNvPr id="5" name="Footer Placeholder 4">
            <a:extLst>
              <a:ext uri="{FF2B5EF4-FFF2-40B4-BE49-F238E27FC236}">
                <a16:creationId xmlns:a16="http://schemas.microsoft.com/office/drawing/2014/main" id="{8965CB9D-0968-CF97-EF40-E274D56F49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EC03B4-BBCA-FF7E-9355-267D5BEF60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2EABA3-D30A-4F80-9651-84EDB6B77F5A}" type="slidenum">
              <a:rPr lang="en-US" smtClean="0"/>
              <a:t>‹#›</a:t>
            </a:fld>
            <a:endParaRPr lang="en-US"/>
          </a:p>
        </p:txBody>
      </p:sp>
    </p:spTree>
    <p:extLst>
      <p:ext uri="{BB962C8B-B14F-4D97-AF65-F5344CB8AC3E}">
        <p14:creationId xmlns:p14="http://schemas.microsoft.com/office/powerpoint/2010/main" val="326089178"/>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Lst>
  <p:txStyles>
    <p:titleStyle>
      <a:lvl1pPr algn="l" defTabSz="914400" rtl="0" eaLnBrk="1" latinLnBrk="0" hangingPunct="1">
        <a:lnSpc>
          <a:spcPct val="90000"/>
        </a:lnSpc>
        <a:spcBef>
          <a:spcPct val="0"/>
        </a:spcBef>
        <a:buNone/>
        <a:defRPr sz="4000" b="1" kern="1200">
          <a:solidFill>
            <a:srgbClr val="1E718F"/>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1E718F"/>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1E718F"/>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1E718F"/>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1E718F"/>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1E718F"/>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E358834-1F79-4957-A8C7-4D9BE762C78B}" type="datetime1">
              <a:rPr lang="en-US" smtClean="0">
                <a:solidFill>
                  <a:srgbClr val="DBF5F9">
                    <a:shade val="90000"/>
                  </a:srgbClr>
                </a:solidFill>
              </a:rPr>
              <a:t>5/29/2025</a:t>
            </a:fld>
            <a:endParaRPr lang="en-US">
              <a:solidFill>
                <a:srgbClr val="DBF5F9">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DBF5F9">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E2D050C-94F2-4AFC-8D4E-30E3AF9AD654}" type="slidenum">
              <a:rPr lang="en-US" smtClean="0">
                <a:solidFill>
                  <a:srgbClr val="DBF5F9">
                    <a:shade val="90000"/>
                  </a:srgbClr>
                </a:solidFill>
              </a:rPr>
              <a:pPr/>
              <a:t>‹#›</a:t>
            </a:fld>
            <a:endParaRPr lang="en-US">
              <a:solidFill>
                <a:srgbClr val="DBF5F9">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grpSp>
    </p:spTree>
    <p:extLst>
      <p:ext uri="{BB962C8B-B14F-4D97-AF65-F5344CB8AC3E}">
        <p14:creationId xmlns:p14="http://schemas.microsoft.com/office/powerpoint/2010/main" val="8668516"/>
      </p:ext>
    </p:extLst>
  </p:cSld>
  <p:clrMap bg1="dk1" tx1="lt1" bg2="dk2" tx2="lt2" accent1="accent1" accent2="accent2" accent3="accent3" accent4="accent4" accent5="accent5" accent6="accent6" hlink="hlink" folHlink="folHlink"/>
  <p:sldLayoutIdLst>
    <p:sldLayoutId id="2147483839" r:id="rId1"/>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F443D0-6EBF-E7D2-BD2D-3B5A4F01ED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FFDC33-D31C-12E7-3FB5-9FBB9AA30D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42B821-9999-BC87-EDDB-9D47823607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CD00A-5FCC-419D-8DD1-5F88F339BE9F}" type="datetimeFigureOut">
              <a:rPr lang="en-US" smtClean="0"/>
              <a:t>5/29/2025</a:t>
            </a:fld>
            <a:endParaRPr lang="en-US"/>
          </a:p>
        </p:txBody>
      </p:sp>
      <p:sp>
        <p:nvSpPr>
          <p:cNvPr id="5" name="Footer Placeholder 4">
            <a:extLst>
              <a:ext uri="{FF2B5EF4-FFF2-40B4-BE49-F238E27FC236}">
                <a16:creationId xmlns:a16="http://schemas.microsoft.com/office/drawing/2014/main" id="{8A426081-CB4A-65C9-4322-C4321C8F2C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E91EB0-EF4B-A56D-C449-40FAFC1628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E070B-6370-4E9D-BF0E-DF7CCAB2F1BB}" type="slidenum">
              <a:rPr lang="en-US" smtClean="0"/>
              <a:t>‹#›</a:t>
            </a:fld>
            <a:endParaRPr lang="en-US"/>
          </a:p>
        </p:txBody>
      </p:sp>
    </p:spTree>
    <p:extLst>
      <p:ext uri="{BB962C8B-B14F-4D97-AF65-F5344CB8AC3E}">
        <p14:creationId xmlns:p14="http://schemas.microsoft.com/office/powerpoint/2010/main" val="3402406045"/>
      </p:ext>
    </p:extLst>
  </p:cSld>
  <p:clrMap bg1="lt1" tx1="dk1" bg2="lt2" tx2="dk2" accent1="accent1" accent2="accent2" accent3="accent3" accent4="accent4" accent5="accent5" accent6="accent6" hlink="hlink" folHlink="folHlink"/>
  <p:sldLayoutIdLst>
    <p:sldLayoutId id="214748384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4BC93D-02C5-42A4-8987-CE9EC61079C1}"/>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4" name="Date Placeholder 3"/>
          <p:cNvSpPr>
            <a:spLocks noGrp="1"/>
          </p:cNvSpPr>
          <p:nvPr>
            <p:ph type="dt" sz="half" idx="2"/>
          </p:nvPr>
        </p:nvSpPr>
        <p:spPr>
          <a:xfrm>
            <a:off x="838200" y="63817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BC932B5E-BAE5-4FC3-86DA-607F66A20487}" type="datetime1">
              <a:rPr lang="en-US" smtClean="0"/>
              <a:t>5/29/2025</a:t>
            </a:fld>
            <a:endParaRPr lang="en-US"/>
          </a:p>
        </p:txBody>
      </p:sp>
      <p:sp>
        <p:nvSpPr>
          <p:cNvPr id="5" name="Footer Placeholder 4"/>
          <p:cNvSpPr>
            <a:spLocks noGrp="1"/>
          </p:cNvSpPr>
          <p:nvPr>
            <p:ph type="ftr" sz="quarter" idx="3"/>
          </p:nvPr>
        </p:nvSpPr>
        <p:spPr>
          <a:xfrm>
            <a:off x="4038600" y="63817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1" y="6381752"/>
            <a:ext cx="1554163"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1F0AC7EB-9328-0843-B970-D0D03097A436}" type="slidenum">
              <a:rPr lang="en-US"/>
              <a:pPr>
                <a:defRPr/>
              </a:pPr>
              <a:t>‹#›</a:t>
            </a:fld>
            <a:endParaRPr lang="en-US"/>
          </a:p>
        </p:txBody>
      </p:sp>
      <p:sp>
        <p:nvSpPr>
          <p:cNvPr id="1030" name="Title Placeholder 1"/>
          <p:cNvSpPr>
            <a:spLocks noGrp="1"/>
          </p:cNvSpPr>
          <p:nvPr>
            <p:ph type="title"/>
          </p:nvPr>
        </p:nvSpPr>
        <p:spPr bwMode="auto">
          <a:xfrm>
            <a:off x="838200" y="731840"/>
            <a:ext cx="8313739"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p>
        </p:txBody>
      </p:sp>
      <p:sp>
        <p:nvSpPr>
          <p:cNvPr id="1031" name="Text Placeholder 2"/>
          <p:cNvSpPr>
            <a:spLocks noGrp="1"/>
          </p:cNvSpPr>
          <p:nvPr>
            <p:ph type="body" idx="1"/>
          </p:nvPr>
        </p:nvSpPr>
        <p:spPr bwMode="auto">
          <a:xfrm>
            <a:off x="838200" y="1825627"/>
            <a:ext cx="8313739"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spAutoFit/>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649586734"/>
      </p:ext>
    </p:extLst>
  </p:cSld>
  <p:clrMap bg1="lt1" tx1="dk1" bg2="lt2" tx2="dk2" accent1="accent1" accent2="accent2" accent3="accent3" accent4="accent4" accent5="accent5" accent6="accent6" hlink="hlink" folHlink="folHlink"/>
  <p:sldLayoutIdLst>
    <p:sldLayoutId id="2147483849" r:id="rId1"/>
    <p:sldLayoutId id="2147483850" r:id="rId2"/>
  </p:sldLayoutIdLst>
  <p:hf hdr="0" ftr="0" dt="0"/>
  <p:txStyles>
    <p:titleStyle>
      <a:lvl1pPr algn="l" rtl="0" eaLnBrk="1" fontAlgn="base" hangingPunct="1">
        <a:lnSpc>
          <a:spcPct val="90000"/>
        </a:lnSpc>
        <a:spcBef>
          <a:spcPct val="0"/>
        </a:spcBef>
        <a:spcAft>
          <a:spcPct val="0"/>
        </a:spcAft>
        <a:defRPr sz="3600" kern="1200">
          <a:solidFill>
            <a:schemeClr val="tx1"/>
          </a:solidFill>
          <a:latin typeface="Proxima Nova" charset="0"/>
          <a:ea typeface="Proxima Nova" charset="0"/>
          <a:cs typeface="Proxima Nova" charset="0"/>
        </a:defRPr>
      </a:lvl1pPr>
      <a:lvl2pPr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2pPr>
      <a:lvl3pPr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3pPr>
      <a:lvl4pPr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4pPr>
      <a:lvl5pPr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5pPr>
      <a:lvl6pPr marL="457200"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6pPr>
      <a:lvl7pPr marL="914400"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7pPr>
      <a:lvl8pPr marL="1371600"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8pPr>
      <a:lvl9pPr marL="1828800" algn="l" rtl="0" eaLnBrk="1" fontAlgn="base" hangingPunct="1">
        <a:lnSpc>
          <a:spcPct val="90000"/>
        </a:lnSpc>
        <a:spcBef>
          <a:spcPct val="0"/>
        </a:spcBef>
        <a:spcAft>
          <a:spcPct val="0"/>
        </a:spcAft>
        <a:defRPr sz="3600">
          <a:solidFill>
            <a:schemeClr val="tx1"/>
          </a:solidFill>
          <a:latin typeface="Proxima Nova" charset="0"/>
          <a:ea typeface="Proxima Nova" charset="0"/>
          <a:cs typeface="Proxima Nova"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Proxima Nova" charset="0"/>
          <a:ea typeface="Proxima Nova" charset="0"/>
          <a:cs typeface="Proxima Nova" charset="0"/>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Proxima Nova" charset="0"/>
          <a:ea typeface="Proxima Nova" charset="0"/>
          <a:cs typeface="Proxima Nova" charset="0"/>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Proxima Nova" charset="0"/>
          <a:ea typeface="Proxima Nova" charset="0"/>
          <a:cs typeface="Proxima Nova" charset="0"/>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Proxima Nova" charset="0"/>
          <a:ea typeface="Proxima Nova" charset="0"/>
          <a:cs typeface="Proxima Nova" charset="0"/>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Proxima Nova" charset="0"/>
          <a:ea typeface="Proxima Nova" charset="0"/>
          <a:cs typeface="Proxima Nov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ACC5B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C7B9C2-3051-0D32-6215-D4A5E498B3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95CC7F-49AE-0AD6-9A4B-B9E70A9EFDF1}"/>
              </a:ext>
            </a:extLst>
          </p:cNvPr>
          <p:cNvSpPr>
            <a:spLocks noGrp="1"/>
          </p:cNvSpPr>
          <p:nvPr>
            <p:ph type="body" idx="1"/>
          </p:nvPr>
        </p:nvSpPr>
        <p:spPr>
          <a:xfrm>
            <a:off x="838200" y="1825625"/>
            <a:ext cx="10515600" cy="35013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4C228E62-534A-43C7-9C4D-47D1FEFF05D3}"/>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31531" y="5841147"/>
            <a:ext cx="931715" cy="931715"/>
          </a:xfrm>
          <a:prstGeom prst="rect">
            <a:avLst/>
          </a:prstGeom>
        </p:spPr>
      </p:pic>
      <p:cxnSp>
        <p:nvCxnSpPr>
          <p:cNvPr id="9" name="Straight Connector 8">
            <a:extLst>
              <a:ext uri="{FF2B5EF4-FFF2-40B4-BE49-F238E27FC236}">
                <a16:creationId xmlns:a16="http://schemas.microsoft.com/office/drawing/2014/main" id="{4E1E7ECC-B9D7-473C-B311-781C90970955}"/>
              </a:ext>
            </a:extLst>
          </p:cNvPr>
          <p:cNvCxnSpPr/>
          <p:nvPr userDrawn="1"/>
        </p:nvCxnSpPr>
        <p:spPr>
          <a:xfrm>
            <a:off x="-10155" y="5786557"/>
            <a:ext cx="12192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A colorful circle with white lines&#10;&#10;Description automatically generated">
            <a:extLst>
              <a:ext uri="{FF2B5EF4-FFF2-40B4-BE49-F238E27FC236}">
                <a16:creationId xmlns:a16="http://schemas.microsoft.com/office/drawing/2014/main" id="{42DE05E0-C735-4358-8363-B698CCE373F8}"/>
              </a:ext>
            </a:extLst>
          </p:cNvPr>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9971630" y="5753851"/>
            <a:ext cx="2184736" cy="1106307"/>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110;p2" descr="U.S. Geological Survey logo">
            <a:extLst>
              <a:ext uri="{FF2B5EF4-FFF2-40B4-BE49-F238E27FC236}">
                <a16:creationId xmlns:a16="http://schemas.microsoft.com/office/drawing/2014/main" id="{1F226774-13D2-4B6C-8B3C-A34FFE2B1E76}"/>
              </a:ext>
            </a:extLst>
          </p:cNvPr>
          <p:cNvPicPr preferRelativeResize="0"/>
          <p:nvPr userDrawn="1"/>
        </p:nvPicPr>
        <p:blipFill rotWithShape="1">
          <a:blip r:embed="rId7" cstate="email">
            <a:alphaModFix/>
            <a:extLst>
              <a:ext uri="{28A0092B-C50C-407E-A947-70E740481C1C}">
                <a14:useLocalDpi xmlns:a14="http://schemas.microsoft.com/office/drawing/2010/main"/>
              </a:ext>
            </a:extLst>
          </a:blip>
          <a:srcRect/>
          <a:stretch/>
        </p:blipFill>
        <p:spPr>
          <a:xfrm>
            <a:off x="1187845" y="6043529"/>
            <a:ext cx="1294840" cy="526951"/>
          </a:xfrm>
          <a:prstGeom prst="rect">
            <a:avLst/>
          </a:prstGeom>
          <a:noFill/>
          <a:ln>
            <a:noFill/>
          </a:ln>
        </p:spPr>
      </p:pic>
    </p:spTree>
    <p:extLst>
      <p:ext uri="{BB962C8B-B14F-4D97-AF65-F5344CB8AC3E}">
        <p14:creationId xmlns:p14="http://schemas.microsoft.com/office/powerpoint/2010/main" val="256933307"/>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3" Type="http://schemas.openxmlformats.org/officeDocument/2006/relationships/hyperlink" Target="mailto:project@kbfishc.org" TargetMode="External"/><Relationship Id="rId7" Type="http://schemas.openxmlformats.org/officeDocument/2006/relationships/image" Target="../media/image25.png"/><Relationship Id="rId12" Type="http://schemas.openxmlformats.org/officeDocument/2006/relationships/image" Target="../media/image30.svg"/><Relationship Id="rId17" Type="http://schemas.openxmlformats.org/officeDocument/2006/relationships/image" Target="../media/image34.png"/><Relationship Id="rId2" Type="http://schemas.openxmlformats.org/officeDocument/2006/relationships/notesSlide" Target="../notesSlides/notesSlide9.xml"/><Relationship Id="rId16" Type="http://schemas.openxmlformats.org/officeDocument/2006/relationships/image" Target="../media/image33.png"/><Relationship Id="rId1" Type="http://schemas.openxmlformats.org/officeDocument/2006/relationships/slideLayout" Target="../slideLayouts/slideLayout21.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19.png"/><Relationship Id="rId10" Type="http://schemas.openxmlformats.org/officeDocument/2006/relationships/image" Target="../media/image28.svg"/><Relationship Id="rId4" Type="http://schemas.openxmlformats.org/officeDocument/2006/relationships/hyperlink" Target="https://www.kbfishc.org/" TargetMode="External"/><Relationship Id="rId9" Type="http://schemas.openxmlformats.org/officeDocument/2006/relationships/image" Target="../media/image27.png"/><Relationship Id="rId14" Type="http://schemas.openxmlformats.org/officeDocument/2006/relationships/image" Target="../media/image32.sv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0.png"/><Relationship Id="rId7" Type="http://schemas.openxmlformats.org/officeDocument/2006/relationships/image" Target="../media/image44.sv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hyperlink" Target="https://www.kbfishc.org/" TargetMode="External"/><Relationship Id="rId5" Type="http://schemas.openxmlformats.org/officeDocument/2006/relationships/hyperlink" Target="mailto:project@kbfishc.org" TargetMode="Externa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hyperlink" Target="https://www.dfw.state.or.us/fish/CRP/docs/klamath_reintroduction_plan/ODFW%20and%20The%20Klamath%20Tribes_Upper%20Klamath%20Basin%20anadromous%20reintroduction%20implementation%20plan_Final%202021.pdf"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eg"/></Relationships>
</file>

<file path=ppt/slides/_rels/slide19.xml.rels><?xml version="1.0" encoding="UTF-8" standalone="yes"?>
<Relationships xmlns="http://schemas.openxmlformats.org/package/2006/relationships"><Relationship Id="rId3" Type="http://schemas.microsoft.com/office/2018/10/relationships/comments" Target="../comments/modernComment_878_B3B275F4.xml"/><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58.jpe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hyperlink" Target="https://doi.org/10.1111/eff.1267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sv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hyperlink" Target="mailto:Rosemary.Romero@wildlife.ca.gov" TargetMode="External"/><Relationship Id="rId7" Type="http://schemas.openxmlformats.org/officeDocument/2006/relationships/image" Target="../media/image57.png"/><Relationship Id="rId2" Type="http://schemas.openxmlformats.org/officeDocument/2006/relationships/image" Target="../media/image54.jpeg"/><Relationship Id="rId1" Type="http://schemas.openxmlformats.org/officeDocument/2006/relationships/slideLayout" Target="../slideLayouts/slideLayout12.xml"/><Relationship Id="rId6" Type="http://schemas.openxmlformats.org/officeDocument/2006/relationships/image" Target="../media/image74.jpeg"/><Relationship Id="rId5" Type="http://schemas.openxmlformats.org/officeDocument/2006/relationships/image" Target="../media/image56.png"/><Relationship Id="rId4" Type="http://schemas.openxmlformats.org/officeDocument/2006/relationships/hyperlink" Target="mailto:Domenic.Giudice@wildlife.ca.gov"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image" Target="../media/image85.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5.xml"/><Relationship Id="rId1" Type="http://schemas.openxmlformats.org/officeDocument/2006/relationships/slideLayout" Target="../slideLayouts/slideLayout15.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38.xml.rels><?xml version="1.0" encoding="UTF-8" standalone="yes"?>
<Relationships xmlns="http://schemas.openxmlformats.org/package/2006/relationships"><Relationship Id="rId3" Type="http://schemas.openxmlformats.org/officeDocument/2006/relationships/hyperlink" Target="mailto:claire.kouba@yale.edu" TargetMode="External"/><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hyperlink" Target="mailto:cmkouba@ucdavis.edu" TargetMode="External"/><Relationship Id="rId2" Type="http://schemas.openxmlformats.org/officeDocument/2006/relationships/notesSlide" Target="../notesSlides/notesSlide37.xml"/><Relationship Id="rId1" Type="http://schemas.openxmlformats.org/officeDocument/2006/relationships/slideLayout" Target="../slideLayouts/slideLayout17.xml"/><Relationship Id="rId4" Type="http://schemas.openxmlformats.org/officeDocument/2006/relationships/hyperlink" Target="mailto:claire.kouba@yale.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890/14-2003.1" TargetMode="External"/><Relationship Id="rId2" Type="http://schemas.openxmlformats.org/officeDocument/2006/relationships/hyperlink" Target="https://doi.org/10.1111/faf.12850" TargetMode="External"/><Relationship Id="rId1" Type="http://schemas.openxmlformats.org/officeDocument/2006/relationships/slideLayout" Target="../slideLayouts/slideLayout18.xml"/><Relationship Id="rId6" Type="http://schemas.openxmlformats.org/officeDocument/2006/relationships/hyperlink" Target="https://doi.org/10.1073/pnas.1710231115" TargetMode="External"/><Relationship Id="rId5" Type="http://schemas.openxmlformats.org/officeDocument/2006/relationships/hyperlink" Target="https://doi.org/10.1016/j.ecocom.2016.12.005" TargetMode="External"/><Relationship Id="rId4" Type="http://schemas.openxmlformats.org/officeDocument/2006/relationships/hyperlink" Target="https://doi.org/10.1111/ele.14070"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38.xml"/><Relationship Id="rId1" Type="http://schemas.openxmlformats.org/officeDocument/2006/relationships/slideLayout" Target="../slideLayouts/slideLayout18.xml"/><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slides/_rels/slide42.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39.xml"/><Relationship Id="rId1" Type="http://schemas.openxmlformats.org/officeDocument/2006/relationships/slideLayout" Target="../slideLayouts/slideLayout18.xml"/><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slides/_rels/slide43.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40.xml"/><Relationship Id="rId1" Type="http://schemas.openxmlformats.org/officeDocument/2006/relationships/slideLayout" Target="../slideLayouts/slideLayout18.xml"/><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hyperlink" Target="mailto:claire.kouba@yale.edu" TargetMode="External"/><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png"/><Relationship Id="rId3" Type="http://schemas.openxmlformats.org/officeDocument/2006/relationships/image" Target="../media/image100.jpeg"/><Relationship Id="rId7" Type="http://schemas.openxmlformats.org/officeDocument/2006/relationships/image" Target="../media/image104.png"/><Relationship Id="rId12" Type="http://schemas.openxmlformats.org/officeDocument/2006/relationships/image" Target="../media/image109.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03.jpe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s>
</file>

<file path=ppt/slides/_rels/slide5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117.jpeg"/></Relationships>
</file>

<file path=ppt/slides/_rels/slide59.xml.rels><?xml version="1.0" encoding="UTF-8" standalone="yes"?>
<Relationships xmlns="http://schemas.openxmlformats.org/package/2006/relationships"><Relationship Id="rId3" Type="http://schemas.openxmlformats.org/officeDocument/2006/relationships/image" Target="../media/image118.jpeg"/><Relationship Id="rId7" Type="http://schemas.openxmlformats.org/officeDocument/2006/relationships/image" Target="../media/image122.pn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118.jpeg"/><Relationship Id="rId7" Type="http://schemas.openxmlformats.org/officeDocument/2006/relationships/image" Target="../media/image126.png"/><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image" Target="../media/image125.jpeg"/><Relationship Id="rId5" Type="http://schemas.openxmlformats.org/officeDocument/2006/relationships/image" Target="../media/image124.png"/><Relationship Id="rId4" Type="http://schemas.openxmlformats.org/officeDocument/2006/relationships/image" Target="../media/image123.gif"/></Relationships>
</file>

<file path=ppt/slides/_rels/slide6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47.xml"/><Relationship Id="rId1" Type="http://schemas.openxmlformats.org/officeDocument/2006/relationships/slideLayout" Target="../slideLayouts/slideLayout5.xml"/><Relationship Id="rId5" Type="http://schemas.openxmlformats.org/officeDocument/2006/relationships/image" Target="../media/image129.png"/><Relationship Id="rId4" Type="http://schemas.openxmlformats.org/officeDocument/2006/relationships/image" Target="../media/image128.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130.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131.png"/></Relationships>
</file>

<file path=ppt/slides/_rels/slide6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48.xml"/><Relationship Id="rId1" Type="http://schemas.openxmlformats.org/officeDocument/2006/relationships/slideLayout" Target="../slideLayouts/slideLayout5.xml"/><Relationship Id="rId5" Type="http://schemas.openxmlformats.org/officeDocument/2006/relationships/image" Target="../media/image134.jpeg"/><Relationship Id="rId4" Type="http://schemas.openxmlformats.org/officeDocument/2006/relationships/image" Target="../media/image133.png"/></Relationships>
</file>

<file path=ppt/slides/_rels/slide6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5.xml"/><Relationship Id="rId5" Type="http://schemas.openxmlformats.org/officeDocument/2006/relationships/image" Target="../media/image138.gif"/><Relationship Id="rId4" Type="http://schemas.openxmlformats.org/officeDocument/2006/relationships/image" Target="../media/image137.jpeg"/></Relationships>
</file>

<file path=ppt/slides/_rels/slide66.xml.rels><?xml version="1.0" encoding="UTF-8" standalone="yes"?>
<Relationships xmlns="http://schemas.openxmlformats.org/package/2006/relationships"><Relationship Id="rId3" Type="http://schemas.openxmlformats.org/officeDocument/2006/relationships/image" Target="../media/image139.gif"/><Relationship Id="rId2" Type="http://schemas.openxmlformats.org/officeDocument/2006/relationships/notesSlide" Target="../notesSlides/notesSlide49.xml"/><Relationship Id="rId1" Type="http://schemas.openxmlformats.org/officeDocument/2006/relationships/slideLayout" Target="../slideLayouts/slideLayout5.xml"/><Relationship Id="rId5" Type="http://schemas.openxmlformats.org/officeDocument/2006/relationships/image" Target="../media/image141.jpeg"/><Relationship Id="rId4" Type="http://schemas.openxmlformats.org/officeDocument/2006/relationships/image" Target="../media/image140.png"/></Relationships>
</file>

<file path=ppt/slides/_rels/slide6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0.xml"/><Relationship Id="rId1" Type="http://schemas.openxmlformats.org/officeDocument/2006/relationships/slideLayout" Target="../slideLayouts/slideLayout5.xml"/><Relationship Id="rId5" Type="http://schemas.openxmlformats.org/officeDocument/2006/relationships/image" Target="../media/image144.png"/><Relationship Id="rId4" Type="http://schemas.openxmlformats.org/officeDocument/2006/relationships/image" Target="../media/image143.jpeg"/></Relationships>
</file>

<file path=ppt/slides/_rels/slide6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5.xml"/><Relationship Id="rId4" Type="http://schemas.openxmlformats.org/officeDocument/2006/relationships/image" Target="../media/image147.jpeg"/></Relationships>
</file>

<file path=ppt/slides/_rels/slide69.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48.jpeg"/><Relationship Id="rId7" Type="http://schemas.openxmlformats.org/officeDocument/2006/relationships/image" Target="../media/image152.gif"/><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5.xml"/><Relationship Id="rId5" Type="http://schemas.openxmlformats.org/officeDocument/2006/relationships/image" Target="../media/image156.jpeg"/><Relationship Id="rId4" Type="http://schemas.openxmlformats.org/officeDocument/2006/relationships/image" Target="../media/image155.jpeg"/></Relationships>
</file>

<file path=ppt/slides/_rels/slide71.xml.rels><?xml version="1.0" encoding="UTF-8" standalone="yes"?>
<Relationships xmlns="http://schemas.openxmlformats.org/package/2006/relationships"><Relationship Id="rId3" Type="http://schemas.openxmlformats.org/officeDocument/2006/relationships/image" Target="../media/image157.gif"/><Relationship Id="rId2" Type="http://schemas.openxmlformats.org/officeDocument/2006/relationships/image" Target="../media/image147.jpeg"/><Relationship Id="rId1" Type="http://schemas.openxmlformats.org/officeDocument/2006/relationships/slideLayout" Target="../slideLayouts/slideLayout5.xml"/><Relationship Id="rId4" Type="http://schemas.openxmlformats.org/officeDocument/2006/relationships/image" Target="../media/image158.jpeg"/></Relationships>
</file>

<file path=ppt/slides/_rels/slide7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0.jpeg"/><Relationship Id="rId7" Type="http://schemas.openxmlformats.org/officeDocument/2006/relationships/image" Target="../media/image164.png"/><Relationship Id="rId2" Type="http://schemas.openxmlformats.org/officeDocument/2006/relationships/image" Target="../media/image159.jpeg"/><Relationship Id="rId1" Type="http://schemas.openxmlformats.org/officeDocument/2006/relationships/slideLayout" Target="../slideLayouts/slideLayout6.xml"/><Relationship Id="rId6" Type="http://schemas.openxmlformats.org/officeDocument/2006/relationships/image" Target="../media/image163.jpeg"/><Relationship Id="rId5" Type="http://schemas.openxmlformats.org/officeDocument/2006/relationships/image" Target="../media/image162.gif"/><Relationship Id="rId4" Type="http://schemas.openxmlformats.org/officeDocument/2006/relationships/image" Target="../media/image161.gif"/></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OV"/><Relationship Id="rId1" Type="http://schemas.microsoft.com/office/2007/relationships/media" Target="../media/media3.MOV"/><Relationship Id="rId4" Type="http://schemas.openxmlformats.org/officeDocument/2006/relationships/image" Target="../media/image165.png"/></Relationships>
</file>

<file path=ppt/slides/_rels/slide74.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image" Target="../media/image169.jpeg"/><Relationship Id="rId5" Type="http://schemas.openxmlformats.org/officeDocument/2006/relationships/image" Target="../media/image168.gif"/><Relationship Id="rId4" Type="http://schemas.openxmlformats.org/officeDocument/2006/relationships/image" Target="../media/image167.jpeg"/></Relationships>
</file>

<file path=ppt/slides/_rels/slide75.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173.png"/><Relationship Id="rId5" Type="http://schemas.openxmlformats.org/officeDocument/2006/relationships/image" Target="../media/image172.jpeg"/><Relationship Id="rId4" Type="http://schemas.openxmlformats.org/officeDocument/2006/relationships/image" Target="../media/image171.jpeg"/></Relationships>
</file>

<file path=ppt/slides/_rels/slide76.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174.jpeg"/><Relationship Id="rId7" Type="http://schemas.openxmlformats.org/officeDocument/2006/relationships/image" Target="../media/image177.jpeg"/><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image" Target="../media/image176.jpeg"/><Relationship Id="rId5" Type="http://schemas.openxmlformats.org/officeDocument/2006/relationships/image" Target="../media/image104.png"/><Relationship Id="rId4" Type="http://schemas.openxmlformats.org/officeDocument/2006/relationships/image" Target="../media/image175.jpeg"/></Relationships>
</file>

<file path=ppt/slides/_rels/slide77.xml.rels><?xml version="1.0" encoding="UTF-8" standalone="yes"?>
<Relationships xmlns="http://schemas.openxmlformats.org/package/2006/relationships"><Relationship Id="rId3" Type="http://schemas.openxmlformats.org/officeDocument/2006/relationships/image" Target="../media/image178.gif"/><Relationship Id="rId2" Type="http://schemas.openxmlformats.org/officeDocument/2006/relationships/notesSlide" Target="../notesSlides/notesSlide55.xml"/><Relationship Id="rId1" Type="http://schemas.openxmlformats.org/officeDocument/2006/relationships/slideLayout" Target="../slideLayouts/slideLayout5.xml"/><Relationship Id="rId5" Type="http://schemas.openxmlformats.org/officeDocument/2006/relationships/image" Target="../media/image180.png"/><Relationship Id="rId4" Type="http://schemas.openxmlformats.org/officeDocument/2006/relationships/image" Target="../media/image179.gif"/></Relationships>
</file>

<file path=ppt/slides/_rels/slide78.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181.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image" Target="../media/image183.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mailto:project@kbfishc.org" TargetMode="External"/><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www.kbfishc.org/"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143"/>
          <p:cNvSpPr/>
          <p:nvPr/>
        </p:nvSpPr>
        <p:spPr>
          <a:xfrm>
            <a:off x="0" y="0"/>
            <a:ext cx="12192000" cy="6920752"/>
          </a:xfrm>
          <a:prstGeom prst="rect">
            <a:avLst/>
          </a:prstGeom>
          <a:solidFill>
            <a:srgbClr val="AAC4AF"/>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6" name="Google Shape;1036;p143"/>
          <p:cNvSpPr txBox="1">
            <a:spLocks noGrp="1"/>
          </p:cNvSpPr>
          <p:nvPr>
            <p:ph type="ctrTitle"/>
          </p:nvPr>
        </p:nvSpPr>
        <p:spPr>
          <a:xfrm>
            <a:off x="3048000" y="1858990"/>
            <a:ext cx="9144000" cy="132822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dirty="0"/>
              <a:t>Klamath Basin Fisheries Collaborative </a:t>
            </a:r>
            <a:br>
              <a:rPr lang="en-US" sz="3600" b="1" dirty="0"/>
            </a:br>
            <a:r>
              <a:rPr lang="en-US" sz="3600" b="1" dirty="0"/>
              <a:t>2025 Annual Meeting</a:t>
            </a:r>
            <a:endParaRPr sz="3600" dirty="0"/>
          </a:p>
        </p:txBody>
      </p:sp>
      <p:sp>
        <p:nvSpPr>
          <p:cNvPr id="1037" name="Google Shape;1037;p143"/>
          <p:cNvSpPr txBox="1">
            <a:spLocks noGrp="1"/>
          </p:cNvSpPr>
          <p:nvPr>
            <p:ph type="subTitle" idx="1"/>
          </p:nvPr>
        </p:nvSpPr>
        <p:spPr>
          <a:xfrm>
            <a:off x="3048000" y="3370099"/>
            <a:ext cx="9144000" cy="1001459"/>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dirty="0"/>
              <a:t>May 6</a:t>
            </a:r>
            <a:endParaRPr dirty="0"/>
          </a:p>
          <a:p>
            <a:pPr marL="0" lvl="0" indent="0" algn="ctr" rtl="0">
              <a:lnSpc>
                <a:spcPct val="90000"/>
              </a:lnSpc>
              <a:spcBef>
                <a:spcPts val="1000"/>
              </a:spcBef>
              <a:spcAft>
                <a:spcPts val="0"/>
              </a:spcAft>
              <a:buClr>
                <a:schemeClr val="dk1"/>
              </a:buClr>
              <a:buSzPts val="2400"/>
              <a:buNone/>
            </a:pPr>
            <a:r>
              <a:rPr lang="en-US" dirty="0"/>
              <a:t>Yreka, CA</a:t>
            </a:r>
            <a:endParaRPr dirty="0"/>
          </a:p>
        </p:txBody>
      </p:sp>
      <p:pic>
        <p:nvPicPr>
          <p:cNvPr id="1040" name="Google Shape;1040;p1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97501" y="6213975"/>
            <a:ext cx="9396997" cy="639850"/>
          </a:xfrm>
          <a:prstGeom prst="rect">
            <a:avLst/>
          </a:prstGeom>
          <a:noFill/>
          <a:ln>
            <a:noFill/>
          </a:ln>
        </p:spPr>
      </p:pic>
      <p:pic>
        <p:nvPicPr>
          <p:cNvPr id="10" name="Picture 2">
            <a:extLst>
              <a:ext uri="{FF2B5EF4-FFF2-40B4-BE49-F238E27FC236}">
                <a16:creationId xmlns:a16="http://schemas.microsoft.com/office/drawing/2014/main" id="{801D83AF-C4B6-4306-8D9D-377D876D853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51842" y="1300960"/>
            <a:ext cx="3915972" cy="45981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701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32D0B-47F9-1846-0D65-C7543CA8109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5E8325C-A21E-ABBE-4E5F-3EA12CD284D2}"/>
              </a:ext>
            </a:extLst>
          </p:cNvPr>
          <p:cNvSpPr>
            <a:spLocks noGrp="1"/>
          </p:cNvSpPr>
          <p:nvPr>
            <p:ph type="title"/>
          </p:nvPr>
        </p:nvSpPr>
        <p:spPr>
          <a:xfrm>
            <a:off x="453673" y="149698"/>
            <a:ext cx="10515600" cy="1325563"/>
          </a:xfrm>
        </p:spPr>
        <p:txBody>
          <a:bodyPr>
            <a:normAutofit/>
          </a:bodyPr>
          <a:lstStyle/>
          <a:p>
            <a:r>
              <a:rPr lang="en-US" sz="3600" dirty="0">
                <a:solidFill>
                  <a:schemeClr val="accent1"/>
                </a:solidFill>
              </a:rPr>
              <a:t>KBFC Database…Moving forward</a:t>
            </a:r>
          </a:p>
        </p:txBody>
      </p:sp>
      <p:sp>
        <p:nvSpPr>
          <p:cNvPr id="11" name="Content Placeholder 10">
            <a:extLst>
              <a:ext uri="{FF2B5EF4-FFF2-40B4-BE49-F238E27FC236}">
                <a16:creationId xmlns:a16="http://schemas.microsoft.com/office/drawing/2014/main" id="{65894956-DB3B-701D-720F-9FAEFDEA7738}"/>
              </a:ext>
            </a:extLst>
          </p:cNvPr>
          <p:cNvSpPr>
            <a:spLocks noGrp="1"/>
          </p:cNvSpPr>
          <p:nvPr>
            <p:ph idx="1"/>
          </p:nvPr>
        </p:nvSpPr>
        <p:spPr>
          <a:xfrm>
            <a:off x="1482606" y="1279011"/>
            <a:ext cx="5551805" cy="1058023"/>
          </a:xfrm>
        </p:spPr>
        <p:txBody>
          <a:bodyPr vert="horz" lIns="91440" tIns="45720" rIns="91440" bIns="45720" rtlCol="0" anchor="t">
            <a:noAutofit/>
          </a:bodyPr>
          <a:lstStyle/>
          <a:p>
            <a:pPr marL="0" indent="0">
              <a:buNone/>
            </a:pPr>
            <a:r>
              <a:rPr lang="en-US" sz="2200" dirty="0"/>
              <a:t>2024</a:t>
            </a:r>
          </a:p>
          <a:p>
            <a:pPr marL="0" indent="0">
              <a:buNone/>
            </a:pPr>
            <a:r>
              <a:rPr lang="en-US" sz="2200" dirty="0"/>
              <a:t>Controlled Vocabulary &amp; Data Sharing Agreement &amp; Data Submission Templates</a:t>
            </a:r>
          </a:p>
        </p:txBody>
      </p:sp>
      <p:sp>
        <p:nvSpPr>
          <p:cNvPr id="3" name="TextBox 2">
            <a:extLst>
              <a:ext uri="{FF2B5EF4-FFF2-40B4-BE49-F238E27FC236}">
                <a16:creationId xmlns:a16="http://schemas.microsoft.com/office/drawing/2014/main" id="{EBC04615-D167-FE86-F177-5C821A96CD11}"/>
              </a:ext>
            </a:extLst>
          </p:cNvPr>
          <p:cNvSpPr txBox="1"/>
          <p:nvPr/>
        </p:nvSpPr>
        <p:spPr>
          <a:xfrm>
            <a:off x="4245769" y="6086785"/>
            <a:ext cx="3700029" cy="58477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Email Questions: </a:t>
            </a:r>
            <a:r>
              <a:rPr kumimoji="0" lang="en-US" sz="1600" b="0" i="0" u="none" strike="noStrike" kern="1200" cap="none" spc="0" normalizeH="0" baseline="0" noProof="0" dirty="0">
                <a:ln>
                  <a:noFill/>
                </a:ln>
                <a:solidFill>
                  <a:srgbClr val="0000FF"/>
                </a:solidFill>
                <a:effectLst/>
                <a:uLnTx/>
                <a:uFillTx/>
                <a:latin typeface="Aptos"/>
                <a:ea typeface="+mn-ea"/>
                <a:cs typeface="+mn-cs"/>
                <a:hlinkClick r:id="rId3"/>
              </a:rPr>
              <a:t>project@kbfishc.org</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4">
                  <a:extLst>
                    <a:ext uri="{A12FA001-AC4F-418D-AE19-62706E023703}">
                      <ahyp:hlinkClr xmlns:ahyp="http://schemas.microsoft.com/office/drawing/2018/hyperlinkcolor" val="tx"/>
                    </a:ext>
                  </a:extLst>
                </a:hlinkClick>
              </a:rPr>
              <a:t>Website</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 https://www.kbfishc.org/</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Content Placeholder 10">
            <a:extLst>
              <a:ext uri="{FF2B5EF4-FFF2-40B4-BE49-F238E27FC236}">
                <a16:creationId xmlns:a16="http://schemas.microsoft.com/office/drawing/2014/main" id="{4809EC5B-C726-57AB-DF50-2DF1DAABC9C4}"/>
              </a:ext>
            </a:extLst>
          </p:cNvPr>
          <p:cNvSpPr txBox="1">
            <a:spLocks/>
          </p:cNvSpPr>
          <p:nvPr/>
        </p:nvSpPr>
        <p:spPr>
          <a:xfrm>
            <a:off x="1459411" y="2554726"/>
            <a:ext cx="5023511" cy="77455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November 2024 to present: </a:t>
            </a:r>
            <a:b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Members convert data to specifications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ontent Placeholder 10">
            <a:extLst>
              <a:ext uri="{FF2B5EF4-FFF2-40B4-BE49-F238E27FC236}">
                <a16:creationId xmlns:a16="http://schemas.microsoft.com/office/drawing/2014/main" id="{D5E31530-9E70-0037-4A97-CC7422451913}"/>
              </a:ext>
            </a:extLst>
          </p:cNvPr>
          <p:cNvSpPr txBox="1">
            <a:spLocks/>
          </p:cNvSpPr>
          <p:nvPr/>
        </p:nvSpPr>
        <p:spPr>
          <a:xfrm>
            <a:off x="1483993" y="4534027"/>
            <a:ext cx="5069315" cy="106241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2025: </a:t>
            </a:r>
            <a:b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Modernizing members’ electronic data capture and exchange</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Rectangle 12" descr="Contract with solid fill">
            <a:extLst>
              <a:ext uri="{FF2B5EF4-FFF2-40B4-BE49-F238E27FC236}">
                <a16:creationId xmlns:a16="http://schemas.microsoft.com/office/drawing/2014/main" id="{8306E592-6140-FB89-52B0-DA3124A30A70}"/>
              </a:ext>
            </a:extLst>
          </p:cNvPr>
          <p:cNvSpPr/>
          <p:nvPr/>
        </p:nvSpPr>
        <p:spPr>
          <a:xfrm>
            <a:off x="317570" y="1365776"/>
            <a:ext cx="1091686" cy="899777"/>
          </a:xfrm>
          <a:prstGeom prst="rect">
            <a:avLst/>
          </a:prstGeom>
          <a:blipFill>
            <a:blip r:embed="rId5">
              <a:extLst>
                <a:ext uri="{96DAC541-7B7A-43D3-8B79-37D633B846F1}">
                  <asvg:svgBlip xmlns:asvg="http://schemas.microsoft.com/office/drawing/2016/SVG/main" r:embed="rId6"/>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descr="Database">
            <a:extLst>
              <a:ext uri="{FF2B5EF4-FFF2-40B4-BE49-F238E27FC236}">
                <a16:creationId xmlns:a16="http://schemas.microsoft.com/office/drawing/2014/main" id="{14EB1695-8C28-0565-4127-A0911DA7551A}"/>
              </a:ext>
            </a:extLst>
          </p:cNvPr>
          <p:cNvSpPr/>
          <p:nvPr/>
        </p:nvSpPr>
        <p:spPr>
          <a:xfrm>
            <a:off x="387874" y="3495064"/>
            <a:ext cx="898992" cy="796522"/>
          </a:xfrm>
          <a:prstGeom prst="rect">
            <a:avLst/>
          </a:prstGeom>
          <a: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7" name="Group 16">
            <a:extLst>
              <a:ext uri="{FF2B5EF4-FFF2-40B4-BE49-F238E27FC236}">
                <a16:creationId xmlns:a16="http://schemas.microsoft.com/office/drawing/2014/main" id="{10A30296-484E-5A8D-4F6D-5A9C2C414E89}"/>
              </a:ext>
            </a:extLst>
          </p:cNvPr>
          <p:cNvGrpSpPr/>
          <p:nvPr/>
        </p:nvGrpSpPr>
        <p:grpSpPr>
          <a:xfrm>
            <a:off x="320805" y="4529889"/>
            <a:ext cx="965002" cy="1228134"/>
            <a:chOff x="427752" y="4516521"/>
            <a:chExt cx="965002" cy="1228134"/>
          </a:xfrm>
        </p:grpSpPr>
        <p:sp>
          <p:nvSpPr>
            <p:cNvPr id="16" name="Rectangle 15" descr="Tablet with solid fill">
              <a:extLst>
                <a:ext uri="{FF2B5EF4-FFF2-40B4-BE49-F238E27FC236}">
                  <a16:creationId xmlns:a16="http://schemas.microsoft.com/office/drawing/2014/main" id="{F771F64F-0385-5E95-1F2F-A93F550EF44C}"/>
                </a:ext>
              </a:extLst>
            </p:cNvPr>
            <p:cNvSpPr/>
            <p:nvPr/>
          </p:nvSpPr>
          <p:spPr>
            <a:xfrm>
              <a:off x="483570" y="4516521"/>
              <a:ext cx="909184" cy="846893"/>
            </a:xfrm>
            <a:prstGeom prst="rect">
              <a:avLst/>
            </a:prstGeom>
            <a: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Content Placeholder 7" descr="Touchscreen with solid fill">
              <a:extLst>
                <a:ext uri="{FF2B5EF4-FFF2-40B4-BE49-F238E27FC236}">
                  <a16:creationId xmlns:a16="http://schemas.microsoft.com/office/drawing/2014/main" id="{6E12D226-E76D-8800-4C3D-1BB112F0886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7752" y="4830255"/>
              <a:ext cx="914400" cy="914400"/>
            </a:xfrm>
            <a:prstGeom prst="rect">
              <a:avLst/>
            </a:prstGeom>
          </p:spPr>
        </p:pic>
      </p:grpSp>
      <p:sp>
        <p:nvSpPr>
          <p:cNvPr id="18" name="Content Placeholder 10">
            <a:extLst>
              <a:ext uri="{FF2B5EF4-FFF2-40B4-BE49-F238E27FC236}">
                <a16:creationId xmlns:a16="http://schemas.microsoft.com/office/drawing/2014/main" id="{5160993C-E52E-D89C-BEDA-E0B91F9B09EB}"/>
              </a:ext>
            </a:extLst>
          </p:cNvPr>
          <p:cNvSpPr txBox="1">
            <a:spLocks/>
          </p:cNvSpPr>
          <p:nvPr/>
        </p:nvSpPr>
        <p:spPr>
          <a:xfrm>
            <a:off x="1402057" y="3520745"/>
            <a:ext cx="5023511" cy="77455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Mid November 2024: </a:t>
            </a:r>
            <a:b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rPr>
              <a:t>Database accessible by members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0" name="Graphic 19" descr="Transfer with solid fill">
            <a:extLst>
              <a:ext uri="{FF2B5EF4-FFF2-40B4-BE49-F238E27FC236}">
                <a16:creationId xmlns:a16="http://schemas.microsoft.com/office/drawing/2014/main" id="{0E7B26E6-A4D9-C57F-0633-0716E7BF444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2016" y="2505596"/>
            <a:ext cx="1086148" cy="818781"/>
          </a:xfrm>
          <a:prstGeom prst="rect">
            <a:avLst/>
          </a:prstGeom>
        </p:spPr>
      </p:pic>
      <p:pic>
        <p:nvPicPr>
          <p:cNvPr id="24" name="Picture 23">
            <a:extLst>
              <a:ext uri="{FF2B5EF4-FFF2-40B4-BE49-F238E27FC236}">
                <a16:creationId xmlns:a16="http://schemas.microsoft.com/office/drawing/2014/main" id="{227AD360-591C-615D-DACB-EE8DE923EF9A}"/>
              </a:ext>
            </a:extLst>
          </p:cNvPr>
          <p:cNvPicPr>
            <a:picLocks noChangeAspect="1"/>
          </p:cNvPicPr>
          <p:nvPr/>
        </p:nvPicPr>
        <p:blipFill>
          <a:blip r:embed="rId15" cstate="email">
            <a:extLst>
              <a:ext uri="{28A0092B-C50C-407E-A947-70E740481C1C}">
                <a14:useLocalDpi xmlns:a14="http://schemas.microsoft.com/office/drawing/2010/main"/>
              </a:ext>
            </a:extLst>
          </a:blip>
          <a:srcRect/>
          <a:stretch/>
        </p:blipFill>
        <p:spPr>
          <a:xfrm>
            <a:off x="127971" y="5863619"/>
            <a:ext cx="904815" cy="904815"/>
          </a:xfrm>
          <a:prstGeom prst="rect">
            <a:avLst/>
          </a:prstGeom>
        </p:spPr>
      </p:pic>
      <p:pic>
        <p:nvPicPr>
          <p:cNvPr id="6" name="Picture 5">
            <a:extLst>
              <a:ext uri="{FF2B5EF4-FFF2-40B4-BE49-F238E27FC236}">
                <a16:creationId xmlns:a16="http://schemas.microsoft.com/office/drawing/2014/main" id="{8A913071-2CFF-B277-5F3D-F671029C11DB}"/>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6663417" y="1710417"/>
            <a:ext cx="4199164" cy="2119993"/>
          </a:xfrm>
          <a:prstGeom prst="rect">
            <a:avLst/>
          </a:prstGeom>
        </p:spPr>
      </p:pic>
      <p:pic>
        <p:nvPicPr>
          <p:cNvPr id="8" name="Picture 7">
            <a:extLst>
              <a:ext uri="{FF2B5EF4-FFF2-40B4-BE49-F238E27FC236}">
                <a16:creationId xmlns:a16="http://schemas.microsoft.com/office/drawing/2014/main" id="{9DBE00F0-C8E7-1259-B162-56E8132857BF}"/>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949293" y="2664959"/>
            <a:ext cx="4196443" cy="2224768"/>
          </a:xfrm>
          <a:prstGeom prst="rect">
            <a:avLst/>
          </a:prstGeom>
        </p:spPr>
      </p:pic>
    </p:spTree>
    <p:extLst>
      <p:ext uri="{BB962C8B-B14F-4D97-AF65-F5344CB8AC3E}">
        <p14:creationId xmlns:p14="http://schemas.microsoft.com/office/powerpoint/2010/main" val="930918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9862DF-240A-5EC7-B5B6-AF95AC5DCD67}"/>
              </a:ext>
            </a:extLst>
          </p:cNvPr>
          <p:cNvSpPr txBox="1">
            <a:spLocks/>
          </p:cNvSpPr>
          <p:nvPr/>
        </p:nvSpPr>
        <p:spPr>
          <a:xfrm>
            <a:off x="453673" y="14969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156082"/>
                </a:solidFill>
                <a:effectLst/>
                <a:uLnTx/>
                <a:uFillTx/>
                <a:latin typeface="Aptos Display" panose="02110004020202020204"/>
                <a:ea typeface="+mj-ea"/>
                <a:cs typeface="+mj-cs"/>
              </a:rPr>
              <a:t>Survey123 </a:t>
            </a:r>
          </a:p>
        </p:txBody>
      </p:sp>
      <p:pic>
        <p:nvPicPr>
          <p:cNvPr id="7" name="Picture 6">
            <a:extLst>
              <a:ext uri="{FF2B5EF4-FFF2-40B4-BE49-F238E27FC236}">
                <a16:creationId xmlns:a16="http://schemas.microsoft.com/office/drawing/2014/main" id="{D0310807-ABC1-ED03-29AA-0F4C2F31C1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284" y="2667186"/>
            <a:ext cx="1325460" cy="1341211"/>
          </a:xfrm>
          <a:prstGeom prst="rect">
            <a:avLst/>
          </a:prstGeom>
        </p:spPr>
      </p:pic>
      <p:pic>
        <p:nvPicPr>
          <p:cNvPr id="8" name="Picture 7">
            <a:extLst>
              <a:ext uri="{FF2B5EF4-FFF2-40B4-BE49-F238E27FC236}">
                <a16:creationId xmlns:a16="http://schemas.microsoft.com/office/drawing/2014/main" id="{8618590B-1F54-C5A8-2071-6B54301B1E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98785" y="2678649"/>
            <a:ext cx="1426813" cy="1340056"/>
          </a:xfrm>
          <a:prstGeom prst="rect">
            <a:avLst/>
          </a:prstGeom>
        </p:spPr>
      </p:pic>
      <p:pic>
        <p:nvPicPr>
          <p:cNvPr id="10" name="Picture 9">
            <a:extLst>
              <a:ext uri="{FF2B5EF4-FFF2-40B4-BE49-F238E27FC236}">
                <a16:creationId xmlns:a16="http://schemas.microsoft.com/office/drawing/2014/main" id="{F52E7A22-5A0E-38AF-DC89-4991F3C12CE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78717" y="2670362"/>
            <a:ext cx="1419225" cy="1334860"/>
          </a:xfrm>
          <a:prstGeom prst="rect">
            <a:avLst/>
          </a:prstGeom>
        </p:spPr>
      </p:pic>
      <p:sp>
        <p:nvSpPr>
          <p:cNvPr id="11" name="Plus Sign 10">
            <a:extLst>
              <a:ext uri="{FF2B5EF4-FFF2-40B4-BE49-F238E27FC236}">
                <a16:creationId xmlns:a16="http://schemas.microsoft.com/office/drawing/2014/main" id="{A5456B1C-BC65-2C09-F76A-B2E781CE259F}"/>
              </a:ext>
            </a:extLst>
          </p:cNvPr>
          <p:cNvSpPr/>
          <p:nvPr/>
        </p:nvSpPr>
        <p:spPr>
          <a:xfrm>
            <a:off x="1673694" y="3170051"/>
            <a:ext cx="331931" cy="346363"/>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Plus Sign 12">
            <a:extLst>
              <a:ext uri="{FF2B5EF4-FFF2-40B4-BE49-F238E27FC236}">
                <a16:creationId xmlns:a16="http://schemas.microsoft.com/office/drawing/2014/main" id="{F314D968-FDA8-9C2C-0458-5FD7116FADD1}"/>
              </a:ext>
            </a:extLst>
          </p:cNvPr>
          <p:cNvSpPr/>
          <p:nvPr/>
        </p:nvSpPr>
        <p:spPr>
          <a:xfrm>
            <a:off x="3457863" y="3159165"/>
            <a:ext cx="331931" cy="346363"/>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Equals 13">
            <a:extLst>
              <a:ext uri="{FF2B5EF4-FFF2-40B4-BE49-F238E27FC236}">
                <a16:creationId xmlns:a16="http://schemas.microsoft.com/office/drawing/2014/main" id="{DEAF8593-1984-9A5E-84E8-CB80DF24B460}"/>
              </a:ext>
            </a:extLst>
          </p:cNvPr>
          <p:cNvSpPr/>
          <p:nvPr/>
        </p:nvSpPr>
        <p:spPr>
          <a:xfrm>
            <a:off x="5479791" y="3171240"/>
            <a:ext cx="459144" cy="359618"/>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6" name="Picture 15">
            <a:extLst>
              <a:ext uri="{FF2B5EF4-FFF2-40B4-BE49-F238E27FC236}">
                <a16:creationId xmlns:a16="http://schemas.microsoft.com/office/drawing/2014/main" id="{842CB206-207E-6DF9-40DA-A5137F40BB1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234668" y="919342"/>
            <a:ext cx="2836735" cy="3995089"/>
          </a:xfrm>
          <a:prstGeom prst="rect">
            <a:avLst/>
          </a:prstGeom>
        </p:spPr>
      </p:pic>
      <p:pic>
        <p:nvPicPr>
          <p:cNvPr id="20" name="Picture 19">
            <a:extLst>
              <a:ext uri="{FF2B5EF4-FFF2-40B4-BE49-F238E27FC236}">
                <a16:creationId xmlns:a16="http://schemas.microsoft.com/office/drawing/2014/main" id="{9DF37614-1E00-CA9E-8079-25BA14C139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45578" y="917646"/>
            <a:ext cx="2831348" cy="3981116"/>
          </a:xfrm>
          <a:prstGeom prst="rect">
            <a:avLst/>
          </a:prstGeom>
        </p:spPr>
      </p:pic>
      <p:sp>
        <p:nvSpPr>
          <p:cNvPr id="22" name="TextBox 21">
            <a:extLst>
              <a:ext uri="{FF2B5EF4-FFF2-40B4-BE49-F238E27FC236}">
                <a16:creationId xmlns:a16="http://schemas.microsoft.com/office/drawing/2014/main" id="{E4449787-664D-1F26-B460-105A195A3777}"/>
              </a:ext>
            </a:extLst>
          </p:cNvPr>
          <p:cNvSpPr txBox="1"/>
          <p:nvPr/>
        </p:nvSpPr>
        <p:spPr>
          <a:xfrm>
            <a:off x="6309631" y="5042099"/>
            <a:ext cx="270894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Mark, Recapture, Recovery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(MRR)</a:t>
            </a:r>
          </a:p>
        </p:txBody>
      </p:sp>
      <p:sp>
        <p:nvSpPr>
          <p:cNvPr id="23" name="TextBox 22">
            <a:extLst>
              <a:ext uri="{FF2B5EF4-FFF2-40B4-BE49-F238E27FC236}">
                <a16:creationId xmlns:a16="http://schemas.microsoft.com/office/drawing/2014/main" id="{462FC7B3-A527-9D8B-2A65-B9EFA2D36AEA}"/>
              </a:ext>
            </a:extLst>
          </p:cNvPr>
          <p:cNvSpPr txBox="1"/>
          <p:nvPr/>
        </p:nvSpPr>
        <p:spPr>
          <a:xfrm>
            <a:off x="9488259" y="5042099"/>
            <a:ext cx="2342821" cy="369332"/>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Remote Deployments</a:t>
            </a:r>
          </a:p>
        </p:txBody>
      </p:sp>
      <p:sp>
        <p:nvSpPr>
          <p:cNvPr id="24" name="TextBox 23">
            <a:extLst>
              <a:ext uri="{FF2B5EF4-FFF2-40B4-BE49-F238E27FC236}">
                <a16:creationId xmlns:a16="http://schemas.microsoft.com/office/drawing/2014/main" id="{16F29C87-9E09-F15C-7A03-BDFC81EE56CE}"/>
              </a:ext>
            </a:extLst>
          </p:cNvPr>
          <p:cNvSpPr txBox="1"/>
          <p:nvPr/>
        </p:nvSpPr>
        <p:spPr>
          <a:xfrm>
            <a:off x="299356" y="1967593"/>
            <a:ext cx="14178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Survey Form</a:t>
            </a:r>
          </a:p>
        </p:txBody>
      </p:sp>
      <p:sp>
        <p:nvSpPr>
          <p:cNvPr id="25" name="TextBox 24">
            <a:extLst>
              <a:ext uri="{FF2B5EF4-FFF2-40B4-BE49-F238E27FC236}">
                <a16:creationId xmlns:a16="http://schemas.microsoft.com/office/drawing/2014/main" id="{DB601D09-AC08-EF9B-853A-C2CC855D688C}"/>
              </a:ext>
            </a:extLst>
          </p:cNvPr>
          <p:cNvSpPr txBox="1"/>
          <p:nvPr/>
        </p:nvSpPr>
        <p:spPr>
          <a:xfrm>
            <a:off x="1562100" y="4408713"/>
            <a:ext cx="23077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SerialMagic</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Keys Pro</a:t>
            </a:r>
          </a:p>
        </p:txBody>
      </p:sp>
      <p:sp>
        <p:nvSpPr>
          <p:cNvPr id="26" name="TextBox 25">
            <a:extLst>
              <a:ext uri="{FF2B5EF4-FFF2-40B4-BE49-F238E27FC236}">
                <a16:creationId xmlns:a16="http://schemas.microsoft.com/office/drawing/2014/main" id="{2BF7540F-3E7A-26C9-14F3-13F51AAB11AA}"/>
              </a:ext>
            </a:extLst>
          </p:cNvPr>
          <p:cNvSpPr txBox="1"/>
          <p:nvPr/>
        </p:nvSpPr>
        <p:spPr>
          <a:xfrm>
            <a:off x="3755571" y="1967593"/>
            <a:ext cx="16818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PIT Tag Reader</a:t>
            </a:r>
          </a:p>
        </p:txBody>
      </p:sp>
    </p:spTree>
    <p:extLst>
      <p:ext uri="{BB962C8B-B14F-4D97-AF65-F5344CB8AC3E}">
        <p14:creationId xmlns:p14="http://schemas.microsoft.com/office/powerpoint/2010/main" val="3920450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2147A94-EE84-5139-EFEE-B4FAB7343FD7}"/>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874071" y="-3175"/>
            <a:ext cx="5193001" cy="3773527"/>
          </a:xfrm>
        </p:spPr>
      </p:pic>
      <p:sp>
        <p:nvSpPr>
          <p:cNvPr id="6" name="Google Shape;195;p9">
            <a:extLst>
              <a:ext uri="{FF2B5EF4-FFF2-40B4-BE49-F238E27FC236}">
                <a16:creationId xmlns:a16="http://schemas.microsoft.com/office/drawing/2014/main" id="{D38BEE06-55A9-C273-4562-371B8A76BE71}"/>
              </a:ext>
            </a:extLst>
          </p:cNvPr>
          <p:cNvSpPr txBox="1"/>
          <p:nvPr/>
        </p:nvSpPr>
        <p:spPr>
          <a:xfrm>
            <a:off x="351206" y="479517"/>
            <a:ext cx="3970720" cy="58473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solidFill>
                <a:effectLst/>
                <a:uLnTx/>
                <a:uFillTx/>
                <a:latin typeface="Calibri"/>
                <a:ea typeface="Calibri"/>
                <a:cs typeface="Calibri"/>
                <a:sym typeface="Calibri"/>
              </a:rPr>
              <a:t>Tag History Search</a:t>
            </a:r>
            <a:endParaRPr kumimoji="0" lang="en-US" sz="1800" b="0" i="0" u="none" strike="noStrike" kern="1200" cap="none" spc="0" normalizeH="0" baseline="0" noProof="0" dirty="0">
              <a:ln>
                <a:noFill/>
              </a:ln>
              <a:solidFill>
                <a:srgbClr val="156082"/>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AE512E5B-C467-FB0F-E606-12B18ED28D4F}"/>
              </a:ext>
            </a:extLst>
          </p:cNvPr>
          <p:cNvSpPr txBox="1"/>
          <p:nvPr/>
        </p:nvSpPr>
        <p:spPr>
          <a:xfrm>
            <a:off x="1170215" y="2166257"/>
            <a:ext cx="234315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Captures and Detections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Unknown Tags</a:t>
            </a:r>
          </a:p>
        </p:txBody>
      </p:sp>
      <p:pic>
        <p:nvPicPr>
          <p:cNvPr id="8" name="Graphic 7" descr="Route (Two Pins With A Path) with solid fill">
            <a:extLst>
              <a:ext uri="{FF2B5EF4-FFF2-40B4-BE49-F238E27FC236}">
                <a16:creationId xmlns:a16="http://schemas.microsoft.com/office/drawing/2014/main" id="{0ACCDBA1-BAD5-A50A-A201-58BFD472DD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257" y="1959429"/>
            <a:ext cx="914400" cy="914400"/>
          </a:xfrm>
          <a:prstGeom prst="rect">
            <a:avLst/>
          </a:prstGeom>
        </p:spPr>
      </p:pic>
      <p:pic>
        <p:nvPicPr>
          <p:cNvPr id="9" name="Graphic 8" descr="Question mark with solid fill">
            <a:extLst>
              <a:ext uri="{FF2B5EF4-FFF2-40B4-BE49-F238E27FC236}">
                <a16:creationId xmlns:a16="http://schemas.microsoft.com/office/drawing/2014/main" id="{001D881C-32DE-6A92-FA67-ACB7D8003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1257" y="3429000"/>
            <a:ext cx="914400" cy="914400"/>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6172B282-CC05-E79F-E0CD-87E80256BBE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50759" y="2319580"/>
            <a:ext cx="6884492" cy="33857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4015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203D04-1FE0-4739-ADF8-317DA20DFE89}"/>
              </a:ext>
            </a:extLst>
          </p:cNvPr>
          <p:cNvPicPr>
            <a:picLocks noChangeAspect="1"/>
          </p:cNvPicPr>
          <p:nvPr/>
        </p:nvPicPr>
        <p:blipFill>
          <a:blip r:embed="rId3" cstate="email">
            <a:alphaModFix amt="5000"/>
            <a:extLst>
              <a:ext uri="{28A0092B-C50C-407E-A947-70E740481C1C}">
                <a14:useLocalDpi xmlns:a14="http://schemas.microsoft.com/office/drawing/2010/main"/>
              </a:ext>
            </a:extLst>
          </a:blip>
          <a:stretch>
            <a:fillRect/>
          </a:stretch>
        </p:blipFill>
        <p:spPr>
          <a:xfrm>
            <a:off x="377470" y="-227563"/>
            <a:ext cx="11436626" cy="6433102"/>
          </a:xfrm>
          <a:prstGeom prst="rect">
            <a:avLst/>
          </a:prstGeom>
        </p:spPr>
      </p:pic>
      <p:pic>
        <p:nvPicPr>
          <p:cNvPr id="8" name="Picture 7">
            <a:extLst>
              <a:ext uri="{FF2B5EF4-FFF2-40B4-BE49-F238E27FC236}">
                <a16:creationId xmlns:a16="http://schemas.microsoft.com/office/drawing/2014/main" id="{2EC18B7B-A22B-4D85-98C5-352DC9CE8AA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46319" y="1385058"/>
            <a:ext cx="3782311" cy="3782311"/>
          </a:xfrm>
          <a:prstGeom prst="rect">
            <a:avLst/>
          </a:prstGeom>
        </p:spPr>
      </p:pic>
      <p:sp>
        <p:nvSpPr>
          <p:cNvPr id="22" name="TextBox 21">
            <a:extLst>
              <a:ext uri="{FF2B5EF4-FFF2-40B4-BE49-F238E27FC236}">
                <a16:creationId xmlns:a16="http://schemas.microsoft.com/office/drawing/2014/main" id="{5805E1B7-EC59-4DEF-AC7F-B5A1E8006E9F}"/>
              </a:ext>
            </a:extLst>
          </p:cNvPr>
          <p:cNvSpPr txBox="1"/>
          <p:nvPr/>
        </p:nvSpPr>
        <p:spPr>
          <a:xfrm>
            <a:off x="3644747" y="303098"/>
            <a:ext cx="458545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KBFC Website</a:t>
            </a:r>
          </a:p>
        </p:txBody>
      </p:sp>
      <p:sp>
        <p:nvSpPr>
          <p:cNvPr id="10" name="TextBox 9">
            <a:extLst>
              <a:ext uri="{FF2B5EF4-FFF2-40B4-BE49-F238E27FC236}">
                <a16:creationId xmlns:a16="http://schemas.microsoft.com/office/drawing/2014/main" id="{1790C9A2-D202-4FC0-8A91-540ACE49417D}"/>
              </a:ext>
            </a:extLst>
          </p:cNvPr>
          <p:cNvSpPr txBox="1"/>
          <p:nvPr/>
        </p:nvSpPr>
        <p:spPr>
          <a:xfrm>
            <a:off x="4245769" y="6086785"/>
            <a:ext cx="3700029" cy="58477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Email Questions: </a:t>
            </a:r>
            <a:r>
              <a:rPr kumimoji="0" lang="en-US" sz="1600" b="0" i="0" u="none" strike="noStrike" kern="1200" cap="none" spc="0" normalizeH="0" baseline="0" noProof="0" dirty="0">
                <a:ln>
                  <a:noFill/>
                </a:ln>
                <a:solidFill>
                  <a:srgbClr val="0000FF"/>
                </a:solidFill>
                <a:effectLst/>
                <a:uLnTx/>
                <a:uFillTx/>
                <a:latin typeface="Aptos"/>
                <a:ea typeface="+mn-ea"/>
                <a:cs typeface="+mn-cs"/>
                <a:hlinkClick r:id="rId5"/>
              </a:rPr>
              <a:t>project@kbfishc.org</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6">
                  <a:extLst>
                    <a:ext uri="{A12FA001-AC4F-418D-AE19-62706E023703}">
                      <ahyp:hlinkClr xmlns:ahyp="http://schemas.microsoft.com/office/drawing/2018/hyperlinkcolor" val="tx"/>
                    </a:ext>
                  </a:extLst>
                </a:hlinkClick>
              </a:rPr>
              <a:t>Website</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6"/>
              </a:rPr>
              <a:t>: https://www.kbfishc.org/</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4475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7B3483D-EEDC-2686-DA56-CFE217FB3926}"/>
              </a:ext>
            </a:extLst>
          </p:cNvPr>
          <p:cNvSpPr>
            <a:spLocks noGrp="1"/>
          </p:cNvSpPr>
          <p:nvPr>
            <p:ph type="ctrTitle"/>
          </p:nvPr>
        </p:nvSpPr>
        <p:spPr>
          <a:xfrm>
            <a:off x="6460771" y="648587"/>
            <a:ext cx="5368924" cy="3009014"/>
          </a:xfrm>
        </p:spPr>
        <p:txBody>
          <a:bodyPr>
            <a:normAutofit/>
          </a:bodyPr>
          <a:lstStyle/>
          <a:p>
            <a:pPr>
              <a:lnSpc>
                <a:spcPct val="71059"/>
              </a:lnSpc>
            </a:pPr>
            <a:r>
              <a:rPr lang="en-US" dirty="0">
                <a:latin typeface="Century Gothic"/>
              </a:rPr>
              <a:t>Klamath River Anadromous Fishery Reintroduction Monitoring</a:t>
            </a:r>
          </a:p>
        </p:txBody>
      </p:sp>
      <p:sp>
        <p:nvSpPr>
          <p:cNvPr id="8" name="Subtitle 7">
            <a:extLst>
              <a:ext uri="{FF2B5EF4-FFF2-40B4-BE49-F238E27FC236}">
                <a16:creationId xmlns:a16="http://schemas.microsoft.com/office/drawing/2014/main" id="{19D51D28-B3FD-C46E-AF5A-6561360DA8BE}"/>
              </a:ext>
            </a:extLst>
          </p:cNvPr>
          <p:cNvSpPr>
            <a:spLocks noGrp="1"/>
          </p:cNvSpPr>
          <p:nvPr>
            <p:ph type="subTitle" idx="1"/>
          </p:nvPr>
        </p:nvSpPr>
        <p:spPr/>
        <p:txBody>
          <a:bodyPr vert="horz" lIns="91440" tIns="45720" rIns="91440" bIns="45720" rtlCol="0" anchor="t">
            <a:normAutofit fontScale="70000" lnSpcReduction="20000"/>
          </a:bodyPr>
          <a:lstStyle/>
          <a:p>
            <a:r>
              <a:rPr lang="en-US" dirty="0">
                <a:latin typeface="Century Gothic"/>
              </a:rPr>
              <a:t>Implementation of Juvenile Salmonid Monitoring</a:t>
            </a:r>
            <a:endParaRPr lang="en-US" dirty="0"/>
          </a:p>
        </p:txBody>
      </p:sp>
      <p:sp>
        <p:nvSpPr>
          <p:cNvPr id="10" name="Text Placeholder 9">
            <a:extLst>
              <a:ext uri="{FF2B5EF4-FFF2-40B4-BE49-F238E27FC236}">
                <a16:creationId xmlns:a16="http://schemas.microsoft.com/office/drawing/2014/main" id="{028EF4A5-1276-8936-68A2-570715A385D0}"/>
              </a:ext>
            </a:extLst>
          </p:cNvPr>
          <p:cNvSpPr>
            <a:spLocks noGrp="1"/>
          </p:cNvSpPr>
          <p:nvPr>
            <p:ph type="body" sz="quarter" idx="14"/>
          </p:nvPr>
        </p:nvSpPr>
        <p:spPr/>
        <p:txBody>
          <a:bodyPr>
            <a:normAutofit fontScale="92500" lnSpcReduction="20000"/>
          </a:bodyPr>
          <a:lstStyle/>
          <a:p>
            <a:endParaRPr lang="en-US"/>
          </a:p>
        </p:txBody>
      </p:sp>
      <p:sp>
        <p:nvSpPr>
          <p:cNvPr id="11" name="Text Placeholder 10">
            <a:extLst>
              <a:ext uri="{FF2B5EF4-FFF2-40B4-BE49-F238E27FC236}">
                <a16:creationId xmlns:a16="http://schemas.microsoft.com/office/drawing/2014/main" id="{13437508-DA35-E154-A0B1-AB64E1477DCC}"/>
              </a:ext>
            </a:extLst>
          </p:cNvPr>
          <p:cNvSpPr>
            <a:spLocks noGrp="1"/>
          </p:cNvSpPr>
          <p:nvPr>
            <p:ph type="body" sz="quarter" idx="15"/>
          </p:nvPr>
        </p:nvSpPr>
        <p:spPr>
          <a:xfrm>
            <a:off x="6460771" y="4550246"/>
            <a:ext cx="5270764" cy="587238"/>
          </a:xfrm>
        </p:spPr>
        <p:txBody>
          <a:bodyPr vert="horz" lIns="91440" tIns="45720" rIns="91440" bIns="45720" rtlCol="0" anchor="t">
            <a:noAutofit/>
          </a:bodyPr>
          <a:lstStyle/>
          <a:p>
            <a:r>
              <a:rPr lang="en-US" dirty="0">
                <a:latin typeface="Century Gothic"/>
              </a:rPr>
              <a:t>Rosemary Romero </a:t>
            </a:r>
            <a:r>
              <a:rPr lang="en-US" b="0" i="0" dirty="0">
                <a:solidFill>
                  <a:srgbClr val="001D35"/>
                </a:solidFill>
                <a:effectLst/>
                <a:latin typeface="Google Sans"/>
              </a:rPr>
              <a:t>— </a:t>
            </a:r>
            <a:r>
              <a:rPr lang="en-US" dirty="0">
                <a:latin typeface="Century Gothic"/>
              </a:rPr>
              <a:t>California Department of Fish and Wildlife</a:t>
            </a:r>
          </a:p>
        </p:txBody>
      </p:sp>
      <p:pic>
        <p:nvPicPr>
          <p:cNvPr id="3" name="Picture Placeholder 2" descr="A picture containing rock, outdoor&#10;&#10;Description automatically generated">
            <a:extLst>
              <a:ext uri="{FF2B5EF4-FFF2-40B4-BE49-F238E27FC236}">
                <a16:creationId xmlns:a16="http://schemas.microsoft.com/office/drawing/2014/main" id="{142EF689-E4E4-6ED1-AFB5-9DCED6D093AC}"/>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a:xfrm rot="5400000">
            <a:off x="-744538" y="744538"/>
            <a:ext cx="6858001" cy="5368925"/>
          </a:xfrm>
        </p:spPr>
      </p:pic>
      <p:pic>
        <p:nvPicPr>
          <p:cNvPr id="12" name="Picture 11" descr="California Fish and Wildlife Logo">
            <a:extLst>
              <a:ext uri="{FF2B5EF4-FFF2-40B4-BE49-F238E27FC236}">
                <a16:creationId xmlns:a16="http://schemas.microsoft.com/office/drawing/2014/main" id="{93749644-B95F-C455-1EE4-9C67CE4421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14812" y="2410915"/>
            <a:ext cx="1698882" cy="2242524"/>
          </a:xfrm>
          <a:prstGeom prst="rect">
            <a:avLst/>
          </a:prstGeom>
        </p:spPr>
      </p:pic>
      <p:pic>
        <p:nvPicPr>
          <p:cNvPr id="4" name="Picture 3" descr="Qr code&#10;&#10;Description automatically generated">
            <a:extLst>
              <a:ext uri="{FF2B5EF4-FFF2-40B4-BE49-F238E27FC236}">
                <a16:creationId xmlns:a16="http://schemas.microsoft.com/office/drawing/2014/main" id="{725F646C-520D-B457-BB7A-537003C8D82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16488" y="5352091"/>
            <a:ext cx="1399800" cy="1399800"/>
          </a:xfrm>
          <a:prstGeom prst="rect">
            <a:avLst/>
          </a:prstGeom>
        </p:spPr>
      </p:pic>
      <p:sp>
        <p:nvSpPr>
          <p:cNvPr id="2" name="TextBox 1">
            <a:extLst>
              <a:ext uri="{FF2B5EF4-FFF2-40B4-BE49-F238E27FC236}">
                <a16:creationId xmlns:a16="http://schemas.microsoft.com/office/drawing/2014/main" id="{98389E96-7EEC-C169-62F5-46D557265C15}"/>
              </a:ext>
            </a:extLst>
          </p:cNvPr>
          <p:cNvSpPr txBox="1"/>
          <p:nvPr/>
        </p:nvSpPr>
        <p:spPr>
          <a:xfrm>
            <a:off x="10554192" y="5083722"/>
            <a:ext cx="1524392"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Monitoring Plan</a:t>
            </a:r>
          </a:p>
        </p:txBody>
      </p:sp>
    </p:spTree>
    <p:extLst>
      <p:ext uri="{BB962C8B-B14F-4D97-AF65-F5344CB8AC3E}">
        <p14:creationId xmlns:p14="http://schemas.microsoft.com/office/powerpoint/2010/main" val="2307413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D08BC-604D-2540-38B2-0187BF7BDE9E}"/>
              </a:ext>
            </a:extLst>
          </p:cNvPr>
          <p:cNvSpPr>
            <a:spLocks noGrp="1"/>
          </p:cNvSpPr>
          <p:nvPr>
            <p:ph type="title"/>
          </p:nvPr>
        </p:nvSpPr>
        <p:spPr/>
        <p:txBody>
          <a:bodyPr>
            <a:normAutofit/>
          </a:bodyPr>
          <a:lstStyle/>
          <a:p>
            <a:r>
              <a:rPr lang="en-US" sz="3600" b="1"/>
              <a:t>Collective Upper Klamath Basin Monitoring Efforts</a:t>
            </a:r>
          </a:p>
        </p:txBody>
      </p:sp>
      <p:sp>
        <p:nvSpPr>
          <p:cNvPr id="3" name="Content Placeholder 2">
            <a:extLst>
              <a:ext uri="{FF2B5EF4-FFF2-40B4-BE49-F238E27FC236}">
                <a16:creationId xmlns:a16="http://schemas.microsoft.com/office/drawing/2014/main" id="{198B749A-863B-685C-7549-442CA3956B84}"/>
              </a:ext>
            </a:extLst>
          </p:cNvPr>
          <p:cNvSpPr>
            <a:spLocks noGrp="1"/>
          </p:cNvSpPr>
          <p:nvPr>
            <p:ph idx="1"/>
          </p:nvPr>
        </p:nvSpPr>
        <p:spPr>
          <a:xfrm>
            <a:off x="755196" y="1690688"/>
            <a:ext cx="10682835" cy="5167312"/>
          </a:xfrm>
        </p:spPr>
        <p:txBody>
          <a:bodyPr vert="horz" lIns="91440" tIns="45720" rIns="91440" bIns="45720" rtlCol="0" anchor="t">
            <a:normAutofit/>
          </a:bodyPr>
          <a:lstStyle/>
          <a:p>
            <a:r>
              <a:rPr lang="en-US" b="1" dirty="0">
                <a:latin typeface="Century Gothic"/>
              </a:rPr>
              <a:t>Klamath River Renewal Corporation</a:t>
            </a:r>
            <a:r>
              <a:rPr lang="en-US" dirty="0">
                <a:latin typeface="Century Gothic"/>
              </a:rPr>
              <a:t> </a:t>
            </a:r>
            <a:r>
              <a:rPr lang="en-US" b="1" dirty="0">
                <a:latin typeface="Century Gothic"/>
              </a:rPr>
              <a:t>(KRRC) </a:t>
            </a:r>
            <a:r>
              <a:rPr lang="en-US" dirty="0">
                <a:solidFill>
                  <a:schemeClr val="tx1"/>
                </a:solidFill>
                <a:latin typeface="Century Gothic"/>
              </a:rPr>
              <a:t>– Monitoring Required for Dam Removal</a:t>
            </a:r>
          </a:p>
          <a:p>
            <a:r>
              <a:rPr lang="en-US" b="1" dirty="0">
                <a:latin typeface="Century Gothic"/>
              </a:rPr>
              <a:t>CDFW</a:t>
            </a:r>
            <a:r>
              <a:rPr lang="en-US" dirty="0">
                <a:latin typeface="Century Gothic"/>
              </a:rPr>
              <a:t> </a:t>
            </a:r>
            <a:r>
              <a:rPr lang="en-US" dirty="0">
                <a:solidFill>
                  <a:schemeClr val="tx1"/>
                </a:solidFill>
                <a:latin typeface="Century Gothic"/>
              </a:rPr>
              <a:t>– Klamath River Anadromous Fishery Reintroduction and Restoration Monitoring Plan for the California Natural Resources Agency and California Department of Fish and Wildlife</a:t>
            </a:r>
          </a:p>
          <a:p>
            <a:endParaRPr lang="en-US" dirty="0">
              <a:solidFill>
                <a:schemeClr val="tx1"/>
              </a:solidFill>
              <a:latin typeface="Century Gothic"/>
            </a:endParaRPr>
          </a:p>
          <a:p>
            <a:r>
              <a:rPr lang="en-US" b="1" dirty="0">
                <a:latin typeface="Century Gothic"/>
              </a:rPr>
              <a:t>ODFW</a:t>
            </a:r>
            <a:r>
              <a:rPr lang="en-US" dirty="0">
                <a:latin typeface="Century Gothic"/>
              </a:rPr>
              <a:t> </a:t>
            </a:r>
            <a:r>
              <a:rPr lang="en-US" dirty="0">
                <a:solidFill>
                  <a:schemeClr val="tx1"/>
                </a:solidFill>
                <a:latin typeface="Century Gothic"/>
              </a:rPr>
              <a:t>– </a:t>
            </a:r>
            <a:r>
              <a:rPr lang="en-US" dirty="0">
                <a:solidFill>
                  <a:schemeClr val="tx1"/>
                </a:solidFill>
                <a:latin typeface="Century Gothic"/>
                <a:hlinkClick r:id="rId3"/>
              </a:rPr>
              <a:t>A Plan for the Reintroduction of Anadromous Fish in the Upper Klamath Basin &amp; Implementation plan for the Reintroduction of Anadromous Fishes into the Oregon Portion of the Upper Klamath Basin</a:t>
            </a:r>
            <a:endParaRPr lang="en-US" dirty="0">
              <a:solidFill>
                <a:schemeClr val="tx1"/>
              </a:solidFill>
              <a:latin typeface="Century Gothic"/>
            </a:endParaRPr>
          </a:p>
          <a:p>
            <a:r>
              <a:rPr lang="en-US" b="1" dirty="0" err="1">
                <a:latin typeface="Century Gothic"/>
              </a:rPr>
              <a:t>CalTrout</a:t>
            </a:r>
            <a:r>
              <a:rPr lang="en-US" dirty="0">
                <a:latin typeface="Century Gothic"/>
              </a:rPr>
              <a:t> </a:t>
            </a:r>
            <a:r>
              <a:rPr lang="en-US" dirty="0">
                <a:solidFill>
                  <a:schemeClr val="tx1"/>
                </a:solidFill>
                <a:latin typeface="Century Gothic"/>
              </a:rPr>
              <a:t>– Funded for collaborative Klamath Mainstem SONAR project</a:t>
            </a:r>
          </a:p>
          <a:p>
            <a:r>
              <a:rPr lang="en-US" b="1" dirty="0">
                <a:latin typeface="Century Gothic"/>
              </a:rPr>
              <a:t>Others </a:t>
            </a:r>
            <a:r>
              <a:rPr lang="en-US" dirty="0">
                <a:solidFill>
                  <a:schemeClr val="tx1"/>
                </a:solidFill>
                <a:latin typeface="Century Gothic"/>
              </a:rPr>
              <a:t>(</a:t>
            </a:r>
            <a:r>
              <a:rPr lang="en-US" dirty="0" err="1">
                <a:solidFill>
                  <a:schemeClr val="tx1"/>
                </a:solidFill>
                <a:latin typeface="Century Gothic"/>
              </a:rPr>
              <a:t>e.g</a:t>
            </a:r>
            <a:r>
              <a:rPr lang="en-US" dirty="0">
                <a:solidFill>
                  <a:schemeClr val="tx1"/>
                </a:solidFill>
                <a:latin typeface="Century Gothic"/>
              </a:rPr>
              <a:t>, USFWS, Karuk Tribe, Yurok Tribe)</a:t>
            </a:r>
          </a:p>
        </p:txBody>
      </p:sp>
      <p:pic>
        <p:nvPicPr>
          <p:cNvPr id="4" name="Picture 3" descr="Qr code&#10;&#10;Description automatically generated">
            <a:extLst>
              <a:ext uri="{FF2B5EF4-FFF2-40B4-BE49-F238E27FC236}">
                <a16:creationId xmlns:a16="http://schemas.microsoft.com/office/drawing/2014/main" id="{206D6E4B-C2DF-936F-0A34-1FB4639F08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28299" y="2511785"/>
            <a:ext cx="1246159" cy="1246159"/>
          </a:xfrm>
          <a:prstGeom prst="rect">
            <a:avLst/>
          </a:prstGeom>
        </p:spPr>
      </p:pic>
    </p:spTree>
    <p:extLst>
      <p:ext uri="{BB962C8B-B14F-4D97-AF65-F5344CB8AC3E}">
        <p14:creationId xmlns:p14="http://schemas.microsoft.com/office/powerpoint/2010/main" val="598475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6">
            <a:extLst>
              <a:ext uri="{FF2B5EF4-FFF2-40B4-BE49-F238E27FC236}">
                <a16:creationId xmlns:a16="http://schemas.microsoft.com/office/drawing/2014/main" id="{2D268B52-037F-A0FB-C205-46D90937AA01}"/>
              </a:ext>
            </a:extLst>
          </p:cNvPr>
          <p:cNvPicPr>
            <a:picLocks noChangeAspect="1"/>
          </p:cNvPicPr>
          <p:nvPr/>
        </p:nvPicPr>
        <p:blipFill rotWithShape="1">
          <a:blip r:embed="rId3"/>
          <a:srcRect/>
          <a:stretch/>
        </p:blipFill>
        <p:spPr>
          <a:xfrm>
            <a:off x="20" y="10"/>
            <a:ext cx="12191980" cy="6857990"/>
          </a:xfrm>
          <a:prstGeom prst="rect">
            <a:avLst/>
          </a:prstGeom>
        </p:spPr>
      </p:pic>
      <p:pic>
        <p:nvPicPr>
          <p:cNvPr id="4" name="Picture 3" descr="A picture containing background pattern&#10;&#10;AI-generated content may be incorrect.">
            <a:extLst>
              <a:ext uri="{FF2B5EF4-FFF2-40B4-BE49-F238E27FC236}">
                <a16:creationId xmlns:a16="http://schemas.microsoft.com/office/drawing/2014/main" id="{3C69ED5C-0396-EE71-45BC-363CFFC18DA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90760" y="2834640"/>
            <a:ext cx="1659758" cy="853440"/>
          </a:xfrm>
          <a:prstGeom prst="rect">
            <a:avLst/>
          </a:prstGeom>
        </p:spPr>
      </p:pic>
    </p:spTree>
    <p:extLst>
      <p:ext uri="{BB962C8B-B14F-4D97-AF65-F5344CB8AC3E}">
        <p14:creationId xmlns:p14="http://schemas.microsoft.com/office/powerpoint/2010/main" val="3578436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FA15A-19B1-6AE7-D353-A8D62DA98AE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4B53F20-1F78-0B90-3D17-F73A1D930FAE}"/>
              </a:ext>
            </a:extLst>
          </p:cNvPr>
          <p:cNvSpPr>
            <a:spLocks noGrp="1"/>
          </p:cNvSpPr>
          <p:nvPr>
            <p:ph type="title"/>
          </p:nvPr>
        </p:nvSpPr>
        <p:spPr/>
        <p:txBody>
          <a:bodyPr/>
          <a:lstStyle/>
          <a:p>
            <a:r>
              <a:rPr lang="en-US" sz="4000" b="1"/>
              <a:t>Geographic Area to be Monitored</a:t>
            </a:r>
            <a:endParaRPr lang="en-US"/>
          </a:p>
        </p:txBody>
      </p:sp>
      <p:cxnSp>
        <p:nvCxnSpPr>
          <p:cNvPr id="5" name="Straight Connector 4">
            <a:extLst>
              <a:ext uri="{FF2B5EF4-FFF2-40B4-BE49-F238E27FC236}">
                <a16:creationId xmlns:a16="http://schemas.microsoft.com/office/drawing/2014/main" id="{ECE96213-BBAE-95E9-C098-DB9186436200}"/>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pic>
        <p:nvPicPr>
          <p:cNvPr id="2" name="Content Placeholder 3">
            <a:extLst>
              <a:ext uri="{FF2B5EF4-FFF2-40B4-BE49-F238E27FC236}">
                <a16:creationId xmlns:a16="http://schemas.microsoft.com/office/drawing/2014/main" id="{F05A2D9D-CFA8-AE01-5071-78AC4AE112F5}"/>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bwMode="auto">
          <a:xfrm>
            <a:off x="1610436" y="1198321"/>
            <a:ext cx="8990080" cy="54208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783742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5F1E4-8C81-DCDF-44DC-CDAF66717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37EBA-3787-31DB-01D3-B616AAEEF93D}"/>
              </a:ext>
            </a:extLst>
          </p:cNvPr>
          <p:cNvSpPr>
            <a:spLocks noGrp="1"/>
          </p:cNvSpPr>
          <p:nvPr>
            <p:ph type="title"/>
          </p:nvPr>
        </p:nvSpPr>
        <p:spPr/>
        <p:txBody>
          <a:bodyPr/>
          <a:lstStyle/>
          <a:p>
            <a:r>
              <a:rPr lang="en-US"/>
              <a:t>Four-Phase Monitoring</a:t>
            </a:r>
          </a:p>
        </p:txBody>
      </p:sp>
      <p:sp>
        <p:nvSpPr>
          <p:cNvPr id="3" name="Content Placeholder 2">
            <a:extLst>
              <a:ext uri="{FF2B5EF4-FFF2-40B4-BE49-F238E27FC236}">
                <a16:creationId xmlns:a16="http://schemas.microsoft.com/office/drawing/2014/main" id="{70A8BAFD-5312-0E40-E4E1-598A1E96691A}"/>
              </a:ext>
            </a:extLst>
          </p:cNvPr>
          <p:cNvSpPr>
            <a:spLocks noGrp="1"/>
          </p:cNvSpPr>
          <p:nvPr>
            <p:ph idx="1"/>
          </p:nvPr>
        </p:nvSpPr>
        <p:spPr/>
        <p:txBody>
          <a:bodyPr vert="horz" lIns="91440" tIns="45720" rIns="91440" bIns="45720" rtlCol="0" anchor="t">
            <a:normAutofit/>
          </a:bodyPr>
          <a:lstStyle/>
          <a:p>
            <a:r>
              <a:rPr lang="en-US" b="1" dirty="0">
                <a:solidFill>
                  <a:srgbClr val="1E718F"/>
                </a:solidFill>
                <a:latin typeface="Century Gothic"/>
              </a:rPr>
              <a:t>Phase I</a:t>
            </a:r>
            <a:r>
              <a:rPr lang="en-US" b="1" dirty="0">
                <a:solidFill>
                  <a:srgbClr val="30859C"/>
                </a:solidFill>
                <a:latin typeface="Century Gothic"/>
              </a:rPr>
              <a:t>:</a:t>
            </a:r>
            <a:r>
              <a:rPr lang="en-US" dirty="0">
                <a:latin typeface="Century Gothic"/>
              </a:rPr>
              <a:t> Reintroduction</a:t>
            </a:r>
          </a:p>
          <a:p>
            <a:r>
              <a:rPr lang="en-US" b="1" dirty="0">
                <a:solidFill>
                  <a:srgbClr val="1E718F"/>
                </a:solidFill>
                <a:latin typeface="Century Gothic"/>
              </a:rPr>
              <a:t>Phase II:</a:t>
            </a:r>
            <a:r>
              <a:rPr lang="en-US" dirty="0">
                <a:solidFill>
                  <a:srgbClr val="1E718F"/>
                </a:solidFill>
                <a:latin typeface="Century Gothic"/>
              </a:rPr>
              <a:t> </a:t>
            </a:r>
            <a:r>
              <a:rPr lang="en-US" dirty="0">
                <a:latin typeface="Century Gothic"/>
              </a:rPr>
              <a:t>Establishment</a:t>
            </a:r>
          </a:p>
          <a:p>
            <a:r>
              <a:rPr lang="en-US" b="1" dirty="0">
                <a:solidFill>
                  <a:srgbClr val="1E718F"/>
                </a:solidFill>
                <a:latin typeface="Century Gothic"/>
              </a:rPr>
              <a:t>Phase III: </a:t>
            </a:r>
            <a:r>
              <a:rPr lang="en-US" dirty="0">
                <a:latin typeface="Century Gothic"/>
              </a:rPr>
              <a:t>Abundance and Productivity</a:t>
            </a:r>
          </a:p>
          <a:p>
            <a:r>
              <a:rPr lang="en-US" b="1" dirty="0">
                <a:solidFill>
                  <a:srgbClr val="1E718F"/>
                </a:solidFill>
                <a:latin typeface="Century Gothic"/>
              </a:rPr>
              <a:t>Phase IV:</a:t>
            </a:r>
            <a:r>
              <a:rPr lang="en-US" dirty="0">
                <a:solidFill>
                  <a:srgbClr val="1E718F"/>
                </a:solidFill>
                <a:latin typeface="Century Gothic"/>
              </a:rPr>
              <a:t> </a:t>
            </a:r>
            <a:r>
              <a:rPr lang="en-US" dirty="0">
                <a:latin typeface="Century Gothic"/>
              </a:rPr>
              <a:t>Spatial Structure and Diversity</a:t>
            </a:r>
          </a:p>
        </p:txBody>
      </p:sp>
      <p:pic>
        <p:nvPicPr>
          <p:cNvPr id="5" name="Picture Placeholder 4">
            <a:extLst>
              <a:ext uri="{FF2B5EF4-FFF2-40B4-BE49-F238E27FC236}">
                <a16:creationId xmlns:a16="http://schemas.microsoft.com/office/drawing/2014/main" id="{1B91332D-8F82-9EA1-E84E-8617BBA2786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4281488" y="1631950"/>
            <a:ext cx="3643312" cy="1928813"/>
          </a:xfrm>
        </p:spPr>
      </p:pic>
      <p:pic>
        <p:nvPicPr>
          <p:cNvPr id="13" name="Picture Placeholder 12">
            <a:extLst>
              <a:ext uri="{FF2B5EF4-FFF2-40B4-BE49-F238E27FC236}">
                <a16:creationId xmlns:a16="http://schemas.microsoft.com/office/drawing/2014/main" id="{3DEA0126-DBC8-43DB-719F-9CC07497A6D2}"/>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p:blipFill>
        <p:spPr>
          <a:xfrm>
            <a:off x="8167464" y="1631599"/>
            <a:ext cx="4008142" cy="2689127"/>
          </a:xfrm>
        </p:spPr>
      </p:pic>
      <p:pic>
        <p:nvPicPr>
          <p:cNvPr id="9" name="Content Placeholder 7" descr="Four pictures in total. upper left picture is of the mouth of the Klamath River, upper right picture is of a weir installation on Scott River, lower left is of the historic Klamathon Racks, and lower right is of an adult coho salmon.&#10;">
            <a:extLst>
              <a:ext uri="{FF2B5EF4-FFF2-40B4-BE49-F238E27FC236}">
                <a16:creationId xmlns:a16="http://schemas.microsoft.com/office/drawing/2014/main" id="{C6481CFC-8699-0DD8-AF57-6CF63CA7D9FA}"/>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bwMode="auto">
          <a:xfrm>
            <a:off x="4367463" y="3883305"/>
            <a:ext cx="3557111" cy="2535612"/>
          </a:xfrm>
          <a:prstGeom prst="rect">
            <a:avLst/>
          </a:prstGeom>
          <a:noFill/>
        </p:spPr>
      </p:pic>
      <p:sp>
        <p:nvSpPr>
          <p:cNvPr id="10" name="TextBox 9">
            <a:extLst>
              <a:ext uri="{FF2B5EF4-FFF2-40B4-BE49-F238E27FC236}">
                <a16:creationId xmlns:a16="http://schemas.microsoft.com/office/drawing/2014/main" id="{5B8CE933-DE57-CEDD-16DE-282C72E73494}"/>
              </a:ext>
            </a:extLst>
          </p:cNvPr>
          <p:cNvSpPr txBox="1"/>
          <p:nvPr/>
        </p:nvSpPr>
        <p:spPr>
          <a:xfrm>
            <a:off x="4381111" y="3898342"/>
            <a:ext cx="14237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Coho Salmon</a:t>
            </a:r>
          </a:p>
        </p:txBody>
      </p:sp>
      <p:pic>
        <p:nvPicPr>
          <p:cNvPr id="11" name="Picture 10" descr="Qr code&#10;&#10;Description automatically generated">
            <a:extLst>
              <a:ext uri="{FF2B5EF4-FFF2-40B4-BE49-F238E27FC236}">
                <a16:creationId xmlns:a16="http://schemas.microsoft.com/office/drawing/2014/main" id="{33E62AA6-1DBA-C7E7-8D76-CC91349038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468096" y="4809517"/>
            <a:ext cx="1647974" cy="1647974"/>
          </a:xfrm>
          <a:prstGeom prst="rect">
            <a:avLst/>
          </a:prstGeom>
        </p:spPr>
      </p:pic>
      <p:sp>
        <p:nvSpPr>
          <p:cNvPr id="6" name="TextBox 5">
            <a:extLst>
              <a:ext uri="{FF2B5EF4-FFF2-40B4-BE49-F238E27FC236}">
                <a16:creationId xmlns:a16="http://schemas.microsoft.com/office/drawing/2014/main" id="{9D9A7828-1DDE-FA7F-540F-14F5389DBDB0}"/>
              </a:ext>
            </a:extLst>
          </p:cNvPr>
          <p:cNvSpPr txBox="1"/>
          <p:nvPr/>
        </p:nvSpPr>
        <p:spPr>
          <a:xfrm>
            <a:off x="8167464" y="1631599"/>
            <a:ext cx="17027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Chinook Salmon</a:t>
            </a:r>
          </a:p>
        </p:txBody>
      </p:sp>
      <p:sp>
        <p:nvSpPr>
          <p:cNvPr id="14" name="TextBox 13">
            <a:extLst>
              <a:ext uri="{FF2B5EF4-FFF2-40B4-BE49-F238E27FC236}">
                <a16:creationId xmlns:a16="http://schemas.microsoft.com/office/drawing/2014/main" id="{69446608-79CB-F878-DA7E-A41F01015DD3}"/>
              </a:ext>
            </a:extLst>
          </p:cNvPr>
          <p:cNvSpPr txBox="1"/>
          <p:nvPr/>
        </p:nvSpPr>
        <p:spPr>
          <a:xfrm>
            <a:off x="9420413" y="4514333"/>
            <a:ext cx="16956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Monitoring Plan</a:t>
            </a:r>
          </a:p>
        </p:txBody>
      </p:sp>
      <p:sp>
        <p:nvSpPr>
          <p:cNvPr id="7" name="TextBox 6">
            <a:extLst>
              <a:ext uri="{FF2B5EF4-FFF2-40B4-BE49-F238E27FC236}">
                <a16:creationId xmlns:a16="http://schemas.microsoft.com/office/drawing/2014/main" id="{CCE20037-A501-C013-20A0-ED8CF53D9B66}"/>
              </a:ext>
            </a:extLst>
          </p:cNvPr>
          <p:cNvSpPr txBox="1"/>
          <p:nvPr/>
        </p:nvSpPr>
        <p:spPr>
          <a:xfrm>
            <a:off x="4280469" y="1626719"/>
            <a:ext cx="1118319" cy="369332"/>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Steelhead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436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52C4A-8D40-C636-292F-E5D88AA6B9E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1660C6F-41D5-034B-D430-E20809346AA0}"/>
              </a:ext>
            </a:extLst>
          </p:cNvPr>
          <p:cNvSpPr>
            <a:spLocks noGrp="1"/>
          </p:cNvSpPr>
          <p:nvPr>
            <p:ph type="title"/>
          </p:nvPr>
        </p:nvSpPr>
        <p:spPr/>
        <p:txBody>
          <a:bodyPr/>
          <a:lstStyle/>
          <a:p>
            <a:r>
              <a:rPr lang="en-US" dirty="0"/>
              <a:t>Conceptual Approach to Monitoring</a:t>
            </a:r>
          </a:p>
        </p:txBody>
      </p:sp>
      <p:cxnSp>
        <p:nvCxnSpPr>
          <p:cNvPr id="5" name="Straight Connector 4">
            <a:extLst>
              <a:ext uri="{FF2B5EF4-FFF2-40B4-BE49-F238E27FC236}">
                <a16:creationId xmlns:a16="http://schemas.microsoft.com/office/drawing/2014/main" id="{7ED1EACD-B151-5BA2-824B-2B8229ECD213}"/>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89A98C05-648F-CC61-99D6-D06ABF294B90}"/>
              </a:ext>
            </a:extLst>
          </p:cNvPr>
          <p:cNvSpPr>
            <a:spLocks noGrp="1"/>
          </p:cNvSpPr>
          <p:nvPr>
            <p:ph idx="1"/>
          </p:nvPr>
        </p:nvSpPr>
        <p:spPr>
          <a:xfrm>
            <a:off x="380997" y="1631599"/>
            <a:ext cx="3732047" cy="4769198"/>
          </a:xfrm>
        </p:spPr>
        <p:txBody>
          <a:bodyPr/>
          <a:lstStyle/>
          <a:p>
            <a:r>
              <a:rPr lang="en-US" dirty="0"/>
              <a:t>2024-2025 Implementation:</a:t>
            </a:r>
          </a:p>
          <a:p>
            <a:pPr lvl="1"/>
            <a:r>
              <a:rPr lang="en-US" b="1" dirty="0"/>
              <a:t>Phases I &amp; III</a:t>
            </a:r>
          </a:p>
          <a:p>
            <a:pPr lvl="2"/>
            <a:r>
              <a:rPr lang="en-US" dirty="0"/>
              <a:t>Adult Counting Weirs/Juvenile Emigration Traps</a:t>
            </a:r>
          </a:p>
          <a:p>
            <a:pPr lvl="2"/>
            <a:r>
              <a:rPr lang="en-US" b="1" dirty="0"/>
              <a:t>Snorkel Surveys</a:t>
            </a:r>
          </a:p>
          <a:p>
            <a:pPr lvl="2"/>
            <a:r>
              <a:rPr lang="en-US" dirty="0"/>
              <a:t>Sonar Adult Monitoring</a:t>
            </a:r>
          </a:p>
          <a:p>
            <a:pPr lvl="1"/>
            <a:r>
              <a:rPr lang="en-US" dirty="0"/>
              <a:t>Data necessary for fall-run Chinook Salmon fisheries management</a:t>
            </a:r>
          </a:p>
        </p:txBody>
      </p:sp>
      <p:pic>
        <p:nvPicPr>
          <p:cNvPr id="7" name="Picture Placeholder 6" descr="Map of ">
            <a:extLst>
              <a:ext uri="{FF2B5EF4-FFF2-40B4-BE49-F238E27FC236}">
                <a16:creationId xmlns:a16="http://schemas.microsoft.com/office/drawing/2014/main" id="{D048ED41-F284-6B39-C523-DE273B0071FD}"/>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4113045" y="1631599"/>
            <a:ext cx="7910513" cy="4746975"/>
          </a:xfrm>
        </p:spPr>
      </p:pic>
      <p:cxnSp>
        <p:nvCxnSpPr>
          <p:cNvPr id="9" name="Straight Arrow Connector 8">
            <a:extLst>
              <a:ext uri="{FF2B5EF4-FFF2-40B4-BE49-F238E27FC236}">
                <a16:creationId xmlns:a16="http://schemas.microsoft.com/office/drawing/2014/main" id="{A0052787-4918-F703-2E8F-877AB1C873B4}"/>
              </a:ext>
            </a:extLst>
          </p:cNvPr>
          <p:cNvCxnSpPr>
            <a:cxnSpLocks/>
          </p:cNvCxnSpPr>
          <p:nvPr/>
        </p:nvCxnSpPr>
        <p:spPr>
          <a:xfrm>
            <a:off x="4181168" y="4129548"/>
            <a:ext cx="429128" cy="356828"/>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7A81301-AC7A-ADC5-C1BA-8E91FC9D7236}"/>
              </a:ext>
            </a:extLst>
          </p:cNvPr>
          <p:cNvSpPr txBox="1"/>
          <p:nvPr/>
        </p:nvSpPr>
        <p:spPr>
          <a:xfrm>
            <a:off x="4024538" y="3882593"/>
            <a:ext cx="11432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Bogus Creek</a:t>
            </a:r>
          </a:p>
        </p:txBody>
      </p:sp>
    </p:spTree>
    <p:extLst>
      <p:ext uri="{BB962C8B-B14F-4D97-AF65-F5344CB8AC3E}">
        <p14:creationId xmlns:p14="http://schemas.microsoft.com/office/powerpoint/2010/main" val="3014817268"/>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F22188-E9DB-4D95-8E7A-5C5AAB427830}"/>
              </a:ext>
            </a:extLst>
          </p:cNvPr>
          <p:cNvSpPr>
            <a:spLocks noGrp="1"/>
          </p:cNvSpPr>
          <p:nvPr>
            <p:ph type="title"/>
          </p:nvPr>
        </p:nvSpPr>
        <p:spPr>
          <a:xfrm>
            <a:off x="1406371" y="2602298"/>
            <a:ext cx="3538491" cy="1325563"/>
          </a:xfrm>
        </p:spPr>
        <p:txBody>
          <a:bodyPr>
            <a:noAutofit/>
          </a:bodyPr>
          <a:lstStyle/>
          <a:p>
            <a:r>
              <a:rPr lang="en-US" sz="4800"/>
              <a:t>Thank You</a:t>
            </a:r>
            <a:br>
              <a:rPr lang="en-US" sz="4800" dirty="0"/>
            </a:br>
            <a:r>
              <a:rPr lang="en-US" sz="4800" dirty="0"/>
              <a:t>Karuk Tribe</a:t>
            </a:r>
          </a:p>
        </p:txBody>
      </p:sp>
      <p:pic>
        <p:nvPicPr>
          <p:cNvPr id="1026" name="Picture 2" descr="Karuk Tribe">
            <a:extLst>
              <a:ext uri="{FF2B5EF4-FFF2-40B4-BE49-F238E27FC236}">
                <a16:creationId xmlns:a16="http://schemas.microsoft.com/office/drawing/2014/main" id="{429A40A5-7448-4F14-BA8D-28263B41382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612939" y="1116136"/>
            <a:ext cx="4381500"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710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9A6AA-AB9B-CE96-DBF8-43D41748A51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257F7D2-EB4C-4C4C-F8FC-FDA41EA4DE3D}"/>
              </a:ext>
            </a:extLst>
          </p:cNvPr>
          <p:cNvSpPr>
            <a:spLocks noGrp="1"/>
          </p:cNvSpPr>
          <p:nvPr>
            <p:ph type="title"/>
          </p:nvPr>
        </p:nvSpPr>
        <p:spPr/>
        <p:txBody>
          <a:bodyPr/>
          <a:lstStyle/>
          <a:p>
            <a:r>
              <a:rPr lang="en-US" dirty="0"/>
              <a:t>Conceptual Approach to Monitoring</a:t>
            </a:r>
          </a:p>
        </p:txBody>
      </p:sp>
      <p:cxnSp>
        <p:nvCxnSpPr>
          <p:cNvPr id="5" name="Straight Connector 4">
            <a:extLst>
              <a:ext uri="{FF2B5EF4-FFF2-40B4-BE49-F238E27FC236}">
                <a16:creationId xmlns:a16="http://schemas.microsoft.com/office/drawing/2014/main" id="{2745CC6A-D435-4A69-4B10-FB844F44ECFB}"/>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69731E9A-0B0A-F0A6-08A3-7B9854DB6F30}"/>
              </a:ext>
            </a:extLst>
          </p:cNvPr>
          <p:cNvSpPr>
            <a:spLocks noGrp="1"/>
          </p:cNvSpPr>
          <p:nvPr>
            <p:ph idx="1"/>
          </p:nvPr>
        </p:nvSpPr>
        <p:spPr>
          <a:xfrm>
            <a:off x="380997" y="1631599"/>
            <a:ext cx="3732047" cy="4769198"/>
          </a:xfrm>
        </p:spPr>
        <p:txBody>
          <a:bodyPr/>
          <a:lstStyle/>
          <a:p>
            <a:r>
              <a:rPr lang="en-US" dirty="0"/>
              <a:t>2024-2025 Implementation:</a:t>
            </a:r>
          </a:p>
          <a:p>
            <a:pPr lvl="1"/>
            <a:r>
              <a:rPr lang="en-US" b="1" dirty="0"/>
              <a:t>Phases I &amp; III</a:t>
            </a:r>
          </a:p>
          <a:p>
            <a:pPr lvl="2"/>
            <a:r>
              <a:rPr lang="en-US" dirty="0"/>
              <a:t>Adult Counting Weirs/</a:t>
            </a:r>
            <a:r>
              <a:rPr lang="en-US" b="1" dirty="0"/>
              <a:t>Juvenile Emigration Traps</a:t>
            </a:r>
          </a:p>
          <a:p>
            <a:pPr lvl="2"/>
            <a:r>
              <a:rPr lang="en-US" b="1" dirty="0"/>
              <a:t>Snorkel Surveys</a:t>
            </a:r>
          </a:p>
          <a:p>
            <a:pPr lvl="2"/>
            <a:r>
              <a:rPr lang="en-US" dirty="0"/>
              <a:t>Sonar Adult Monitoring</a:t>
            </a:r>
          </a:p>
          <a:p>
            <a:pPr lvl="1"/>
            <a:r>
              <a:rPr lang="en-US" dirty="0"/>
              <a:t>Data necessary for fall-run Chinook Salmon fisheries management</a:t>
            </a:r>
          </a:p>
        </p:txBody>
      </p:sp>
      <p:pic>
        <p:nvPicPr>
          <p:cNvPr id="7" name="Picture Placeholder 6" descr="Map of ">
            <a:extLst>
              <a:ext uri="{FF2B5EF4-FFF2-40B4-BE49-F238E27FC236}">
                <a16:creationId xmlns:a16="http://schemas.microsoft.com/office/drawing/2014/main" id="{5433F1A1-E2B8-902D-6146-050911F7DCA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4113045" y="1631599"/>
            <a:ext cx="7910513" cy="4746975"/>
          </a:xfrm>
        </p:spPr>
      </p:pic>
      <p:cxnSp>
        <p:nvCxnSpPr>
          <p:cNvPr id="9" name="Straight Arrow Connector 8">
            <a:extLst>
              <a:ext uri="{FF2B5EF4-FFF2-40B4-BE49-F238E27FC236}">
                <a16:creationId xmlns:a16="http://schemas.microsoft.com/office/drawing/2014/main" id="{C14D444D-80AC-057B-F81D-F9424BBA43BF}"/>
              </a:ext>
            </a:extLst>
          </p:cNvPr>
          <p:cNvCxnSpPr>
            <a:cxnSpLocks/>
          </p:cNvCxnSpPr>
          <p:nvPr/>
        </p:nvCxnSpPr>
        <p:spPr>
          <a:xfrm>
            <a:off x="4181168" y="4129548"/>
            <a:ext cx="429128" cy="356828"/>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2A5A2CC-2904-FFF2-2A65-5C1BF12F160C}"/>
              </a:ext>
            </a:extLst>
          </p:cNvPr>
          <p:cNvSpPr txBox="1"/>
          <p:nvPr/>
        </p:nvSpPr>
        <p:spPr>
          <a:xfrm>
            <a:off x="4024538" y="3882593"/>
            <a:ext cx="11432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Bogus Creek</a:t>
            </a:r>
          </a:p>
        </p:txBody>
      </p:sp>
      <p:sp>
        <p:nvSpPr>
          <p:cNvPr id="8" name="Arrow: Right 7">
            <a:extLst>
              <a:ext uri="{FF2B5EF4-FFF2-40B4-BE49-F238E27FC236}">
                <a16:creationId xmlns:a16="http://schemas.microsoft.com/office/drawing/2014/main" id="{2104883A-3497-2507-6E5B-51B36E27A597}"/>
              </a:ext>
            </a:extLst>
          </p:cNvPr>
          <p:cNvSpPr/>
          <p:nvPr/>
        </p:nvSpPr>
        <p:spPr>
          <a:xfrm>
            <a:off x="327653" y="3147060"/>
            <a:ext cx="1143003" cy="563880"/>
          </a:xfrm>
          <a:prstGeom prst="rightArrow">
            <a:avLst/>
          </a:prstGeom>
          <a:solidFill>
            <a:srgbClr val="9DC63B"/>
          </a:solidFill>
          <a:ln>
            <a:solidFill>
              <a:srgbClr val="9DC6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086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DF261FE6-5C69-FA2F-7F3C-4DAFD5DD6BCA}"/>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pic>
        <p:nvPicPr>
          <p:cNvPr id="10" name="Picture Placeholder 6">
            <a:extLst>
              <a:ext uri="{FF2B5EF4-FFF2-40B4-BE49-F238E27FC236}">
                <a16:creationId xmlns:a16="http://schemas.microsoft.com/office/drawing/2014/main" id="{F8E4FE55-5C46-2CA5-5D9E-42EB212EB069}"/>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6823248" y="1227222"/>
            <a:ext cx="5242072" cy="5434033"/>
          </a:xfrm>
          <a:ln w="28575">
            <a:solidFill>
              <a:schemeClr val="bg1"/>
            </a:solidFill>
          </a:ln>
        </p:spPr>
      </p:pic>
      <p:pic>
        <p:nvPicPr>
          <p:cNvPr id="8" name="Picture 7" descr="coho_fry">
            <a:extLst>
              <a:ext uri="{FF2B5EF4-FFF2-40B4-BE49-F238E27FC236}">
                <a16:creationId xmlns:a16="http://schemas.microsoft.com/office/drawing/2014/main" id="{09CF7B81-AA26-2A24-AA40-0ED4D4DAD1F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2" b="-2"/>
          <a:stretch/>
        </p:blipFill>
        <p:spPr>
          <a:xfrm>
            <a:off x="6096000" y="1261382"/>
            <a:ext cx="2295918" cy="1537138"/>
          </a:xfrm>
          <a:prstGeom prst="rect">
            <a:avLst/>
          </a:prstGeom>
          <a:ln w="38100">
            <a:solidFill>
              <a:schemeClr val="tx1"/>
            </a:solidFill>
          </a:ln>
        </p:spPr>
      </p:pic>
      <p:sp>
        <p:nvSpPr>
          <p:cNvPr id="3" name="Content Placeholder 2">
            <a:extLst>
              <a:ext uri="{FF2B5EF4-FFF2-40B4-BE49-F238E27FC236}">
                <a16:creationId xmlns:a16="http://schemas.microsoft.com/office/drawing/2014/main" id="{EC8AD97B-8926-8A4D-A810-C34661630077}"/>
              </a:ext>
            </a:extLst>
          </p:cNvPr>
          <p:cNvSpPr>
            <a:spLocks noGrp="1"/>
          </p:cNvSpPr>
          <p:nvPr>
            <p:ph idx="1"/>
          </p:nvPr>
        </p:nvSpPr>
        <p:spPr>
          <a:xfrm>
            <a:off x="416240" y="1175862"/>
            <a:ext cx="6407008" cy="5434034"/>
          </a:xfrm>
        </p:spPr>
        <p:txBody>
          <a:bodyPr vert="horz" lIns="91440" tIns="45720" rIns="91440" bIns="45720" rtlCol="0" anchor="t">
            <a:noAutofit/>
          </a:bodyPr>
          <a:lstStyle/>
          <a:p>
            <a:pPr marL="0" indent="0">
              <a:buNone/>
            </a:pPr>
            <a:r>
              <a:rPr lang="en-US" sz="2600" b="1" dirty="0">
                <a:solidFill>
                  <a:srgbClr val="30859C"/>
                </a:solidFill>
                <a:latin typeface="Century Gothic"/>
              </a:rPr>
              <a:t>2025 Out-migrant traps Planned:</a:t>
            </a:r>
          </a:p>
          <a:p>
            <a:pPr lvl="1"/>
            <a:r>
              <a:rPr lang="en-US" dirty="0">
                <a:latin typeface="Century Gothic"/>
              </a:rPr>
              <a:t>Shovel Creek</a:t>
            </a:r>
          </a:p>
          <a:p>
            <a:pPr lvl="1"/>
            <a:r>
              <a:rPr lang="en-US" dirty="0">
                <a:latin typeface="Century Gothic"/>
              </a:rPr>
              <a:t>Jenny Creek</a:t>
            </a:r>
          </a:p>
          <a:p>
            <a:pPr lvl="1"/>
            <a:r>
              <a:rPr lang="en-US" dirty="0">
                <a:latin typeface="Century Gothic"/>
              </a:rPr>
              <a:t>Fall Creek</a:t>
            </a:r>
          </a:p>
          <a:p>
            <a:pPr lvl="1"/>
            <a:r>
              <a:rPr lang="en-US" dirty="0">
                <a:latin typeface="Century Gothic"/>
              </a:rPr>
              <a:t>Bogus Creek</a:t>
            </a:r>
          </a:p>
          <a:p>
            <a:pPr lvl="1"/>
            <a:r>
              <a:rPr lang="en-US" dirty="0">
                <a:latin typeface="Century Gothic"/>
              </a:rPr>
              <a:t>Klamath Mainstem Rotary Screw Trap (RST)</a:t>
            </a:r>
          </a:p>
          <a:p>
            <a:pPr lvl="2"/>
            <a:r>
              <a:rPr lang="en-US" dirty="0">
                <a:latin typeface="Century Gothic"/>
              </a:rPr>
              <a:t>Several from I5 downstream</a:t>
            </a:r>
          </a:p>
          <a:p>
            <a:pPr lvl="2"/>
            <a:r>
              <a:rPr lang="en-US" dirty="0">
                <a:latin typeface="Century Gothic"/>
              </a:rPr>
              <a:t>USFWS AFWO, Karuk Tribe of California and Yurok Tribe of California</a:t>
            </a:r>
          </a:p>
          <a:p>
            <a:pPr marL="0" indent="0">
              <a:buNone/>
            </a:pPr>
            <a:r>
              <a:rPr lang="en-US" sz="2800" b="1" dirty="0">
                <a:solidFill>
                  <a:srgbClr val="30859C"/>
                </a:solidFill>
                <a:latin typeface="Century Gothic"/>
              </a:rPr>
              <a:t>Potential future locations:</a:t>
            </a:r>
          </a:p>
          <a:p>
            <a:pPr lvl="1"/>
            <a:r>
              <a:rPr lang="en-US" dirty="0">
                <a:latin typeface="Century Gothic"/>
              </a:rPr>
              <a:t>Beaver Creek </a:t>
            </a:r>
          </a:p>
          <a:p>
            <a:pPr lvl="1"/>
            <a:r>
              <a:rPr lang="en-US" dirty="0">
                <a:latin typeface="Century Gothic"/>
              </a:rPr>
              <a:t>Scotch/Camp Creek</a:t>
            </a:r>
            <a:endParaRPr lang="en-US" b="1" dirty="0">
              <a:latin typeface="Century Gothic"/>
            </a:endParaRPr>
          </a:p>
          <a:p>
            <a:pPr lvl="1"/>
            <a:r>
              <a:rPr lang="en-US" dirty="0">
                <a:latin typeface="Century Gothic"/>
              </a:rPr>
              <a:t>Klamath Mainstem Rotary Screw Trap (RST)</a:t>
            </a:r>
          </a:p>
          <a:p>
            <a:pPr lvl="2"/>
            <a:r>
              <a:rPr lang="en-US" dirty="0">
                <a:latin typeface="Century Gothic"/>
              </a:rPr>
              <a:t>Location Upstream of IG: </a:t>
            </a:r>
          </a:p>
          <a:p>
            <a:pPr lvl="3"/>
            <a:r>
              <a:rPr lang="en-US" dirty="0">
                <a:latin typeface="Century Gothic"/>
              </a:rPr>
              <a:t>Determined by need</a:t>
            </a:r>
          </a:p>
        </p:txBody>
      </p:sp>
      <p:sp>
        <p:nvSpPr>
          <p:cNvPr id="7" name="TextBox 6">
            <a:extLst>
              <a:ext uri="{FF2B5EF4-FFF2-40B4-BE49-F238E27FC236}">
                <a16:creationId xmlns:a16="http://schemas.microsoft.com/office/drawing/2014/main" id="{02DA20B4-8155-B4E4-9324-77610A4A8435}"/>
              </a:ext>
            </a:extLst>
          </p:cNvPr>
          <p:cNvSpPr txBox="1"/>
          <p:nvPr/>
        </p:nvSpPr>
        <p:spPr>
          <a:xfrm>
            <a:off x="8865552" y="6014924"/>
            <a:ext cx="3199768" cy="646331"/>
          </a:xfrm>
          <a:prstGeom prst="rect">
            <a:avLst/>
          </a:prstGeom>
          <a:solidFill>
            <a:srgbClr val="FFFFFF">
              <a:alpha val="44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Bogus Creek Juvenile Trap, CDFW</a:t>
            </a:r>
          </a:p>
        </p:txBody>
      </p:sp>
      <p:sp>
        <p:nvSpPr>
          <p:cNvPr id="11" name="Title 1">
            <a:extLst>
              <a:ext uri="{FF2B5EF4-FFF2-40B4-BE49-F238E27FC236}">
                <a16:creationId xmlns:a16="http://schemas.microsoft.com/office/drawing/2014/main" id="{7690CC01-962D-EEA2-9EF6-D30A8BC9AD34}"/>
              </a:ext>
            </a:extLst>
          </p:cNvPr>
          <p:cNvSpPr txBox="1">
            <a:spLocks/>
          </p:cNvSpPr>
          <p:nvPr/>
        </p:nvSpPr>
        <p:spPr>
          <a:xfrm>
            <a:off x="380998" y="437908"/>
            <a:ext cx="11421291" cy="7604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E718F"/>
                </a:solidFill>
                <a:latin typeface="Century Gothic" panose="020B0502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rgbClr val="1E718F"/>
                </a:solidFill>
                <a:effectLst/>
                <a:uLnTx/>
                <a:uFillTx/>
                <a:latin typeface="Century Gothic" panose="020B0502020202020204" pitchFamily="34" charset="0"/>
                <a:ea typeface="+mj-ea"/>
                <a:cs typeface="+mj-cs"/>
              </a:rPr>
              <a:t>Juvenile Salmonid Out-migrant Monitoring</a:t>
            </a:r>
          </a:p>
        </p:txBody>
      </p:sp>
    </p:spTree>
    <p:extLst>
      <p:ext uri="{BB962C8B-B14F-4D97-AF65-F5344CB8AC3E}">
        <p14:creationId xmlns:p14="http://schemas.microsoft.com/office/powerpoint/2010/main" val="2473606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26CF5-DB48-2240-7450-27A754F10000}"/>
            </a:ext>
          </a:extLst>
        </p:cNvPr>
        <p:cNvGrpSpPr/>
        <p:nvPr/>
      </p:nvGrpSpPr>
      <p:grpSpPr>
        <a:xfrm>
          <a:off x="0" y="0"/>
          <a:ext cx="0" cy="0"/>
          <a:chOff x="0" y="0"/>
          <a:chExt cx="0" cy="0"/>
        </a:xfrm>
      </p:grpSpPr>
      <p:pic>
        <p:nvPicPr>
          <p:cNvPr id="9" name="Picture Placeholder 8" descr="A picture containing tree, outdoor, wooded&#10;&#10;AI-generated content may be incorrect.">
            <a:extLst>
              <a:ext uri="{FF2B5EF4-FFF2-40B4-BE49-F238E27FC236}">
                <a16:creationId xmlns:a16="http://schemas.microsoft.com/office/drawing/2014/main" id="{9D21858F-78BA-5F72-81A3-D193EB1EA52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4824862" y="2616722"/>
            <a:ext cx="7240458" cy="4056236"/>
          </a:xfrm>
        </p:spPr>
      </p:pic>
      <p:cxnSp>
        <p:nvCxnSpPr>
          <p:cNvPr id="5" name="Straight Connector 4">
            <a:extLst>
              <a:ext uri="{FF2B5EF4-FFF2-40B4-BE49-F238E27FC236}">
                <a16:creationId xmlns:a16="http://schemas.microsoft.com/office/drawing/2014/main" id="{364DD3E3-DA5B-317C-ADE8-FE6840A9FC03}"/>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pic>
        <p:nvPicPr>
          <p:cNvPr id="8" name="Picture 7" descr="coho_fry">
            <a:extLst>
              <a:ext uri="{FF2B5EF4-FFF2-40B4-BE49-F238E27FC236}">
                <a16:creationId xmlns:a16="http://schemas.microsoft.com/office/drawing/2014/main" id="{70AE74F7-CD83-6D04-4158-78964F990F2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410" r="-2" b="-2"/>
          <a:stretch/>
        </p:blipFill>
        <p:spPr>
          <a:xfrm>
            <a:off x="9185137" y="1385531"/>
            <a:ext cx="2769552" cy="1854240"/>
          </a:xfrm>
          <a:prstGeom prst="rect">
            <a:avLst/>
          </a:prstGeom>
          <a:ln w="38100">
            <a:solidFill>
              <a:schemeClr val="tx1"/>
            </a:solidFill>
          </a:ln>
        </p:spPr>
      </p:pic>
      <p:sp>
        <p:nvSpPr>
          <p:cNvPr id="3" name="Content Placeholder 2">
            <a:extLst>
              <a:ext uri="{FF2B5EF4-FFF2-40B4-BE49-F238E27FC236}">
                <a16:creationId xmlns:a16="http://schemas.microsoft.com/office/drawing/2014/main" id="{435DEF8F-B76A-66F3-D070-A270D7BE4F02}"/>
              </a:ext>
            </a:extLst>
          </p:cNvPr>
          <p:cNvSpPr>
            <a:spLocks noGrp="1"/>
          </p:cNvSpPr>
          <p:nvPr>
            <p:ph idx="1"/>
          </p:nvPr>
        </p:nvSpPr>
        <p:spPr>
          <a:xfrm>
            <a:off x="416240" y="1175862"/>
            <a:ext cx="6407008" cy="5434034"/>
          </a:xfrm>
        </p:spPr>
        <p:txBody>
          <a:bodyPr vert="horz" lIns="91440" tIns="45720" rIns="91440" bIns="45720" rtlCol="0" anchor="t">
            <a:noAutofit/>
          </a:bodyPr>
          <a:lstStyle/>
          <a:p>
            <a:pPr marL="0" indent="0">
              <a:buNone/>
            </a:pPr>
            <a:r>
              <a:rPr lang="en-US" sz="2600" b="1" dirty="0">
                <a:solidFill>
                  <a:srgbClr val="30859C"/>
                </a:solidFill>
                <a:latin typeface="Century Gothic"/>
              </a:rPr>
              <a:t>2025 Out-migrant traps Planned:</a:t>
            </a:r>
          </a:p>
          <a:p>
            <a:pPr lvl="1"/>
            <a:r>
              <a:rPr lang="en-US" b="1" dirty="0">
                <a:latin typeface="Century Gothic"/>
              </a:rPr>
              <a:t>Shovel Creek</a:t>
            </a:r>
          </a:p>
          <a:p>
            <a:pPr lvl="2"/>
            <a:r>
              <a:rPr lang="en-US" b="1" dirty="0">
                <a:latin typeface="Century Gothic"/>
              </a:rPr>
              <a:t>22 April 2025</a:t>
            </a:r>
          </a:p>
          <a:p>
            <a:pPr lvl="1"/>
            <a:r>
              <a:rPr lang="en-US" dirty="0">
                <a:latin typeface="Century Gothic"/>
              </a:rPr>
              <a:t>Jenny Creek</a:t>
            </a:r>
          </a:p>
          <a:p>
            <a:pPr lvl="2"/>
            <a:r>
              <a:rPr lang="en-US" dirty="0">
                <a:latin typeface="Century Gothic"/>
              </a:rPr>
              <a:t>TBD</a:t>
            </a:r>
          </a:p>
          <a:p>
            <a:pPr lvl="1"/>
            <a:r>
              <a:rPr lang="en-US" b="1" dirty="0">
                <a:latin typeface="Century Gothic"/>
              </a:rPr>
              <a:t>Fall Creek</a:t>
            </a:r>
          </a:p>
          <a:p>
            <a:pPr lvl="2"/>
            <a:r>
              <a:rPr lang="en-US" b="1" dirty="0">
                <a:latin typeface="Century Gothic"/>
              </a:rPr>
              <a:t>10 March 2025</a:t>
            </a:r>
          </a:p>
          <a:p>
            <a:pPr lvl="1"/>
            <a:r>
              <a:rPr lang="en-US" b="1" dirty="0">
                <a:latin typeface="Century Gothic"/>
              </a:rPr>
              <a:t>Bogus Creek</a:t>
            </a:r>
          </a:p>
          <a:p>
            <a:pPr lvl="2"/>
            <a:r>
              <a:rPr lang="en-US" b="1" dirty="0">
                <a:latin typeface="Century Gothic"/>
              </a:rPr>
              <a:t>15 January 2025</a:t>
            </a:r>
          </a:p>
          <a:p>
            <a:pPr marL="0" indent="0">
              <a:buNone/>
            </a:pPr>
            <a:r>
              <a:rPr lang="en-US" sz="2800" b="1" dirty="0">
                <a:solidFill>
                  <a:srgbClr val="30859C"/>
                </a:solidFill>
                <a:latin typeface="Century Gothic"/>
              </a:rPr>
              <a:t>Trap Monitoring Priorities</a:t>
            </a:r>
          </a:p>
          <a:p>
            <a:pPr lvl="1"/>
            <a:r>
              <a:rPr lang="en-US" dirty="0">
                <a:latin typeface="Century Gothic"/>
              </a:rPr>
              <a:t>Abundance estimates</a:t>
            </a:r>
          </a:p>
          <a:p>
            <a:pPr lvl="1"/>
            <a:r>
              <a:rPr lang="en-US" dirty="0">
                <a:latin typeface="Century Gothic"/>
              </a:rPr>
              <a:t>Biometric Data</a:t>
            </a:r>
          </a:p>
          <a:p>
            <a:pPr lvl="1"/>
            <a:r>
              <a:rPr lang="en-US" dirty="0">
                <a:latin typeface="Century Gothic"/>
              </a:rPr>
              <a:t>PIT tagging</a:t>
            </a:r>
          </a:p>
          <a:p>
            <a:pPr lvl="1"/>
            <a:r>
              <a:rPr lang="en-US" dirty="0">
                <a:latin typeface="Century Gothic"/>
              </a:rPr>
              <a:t>Annually January – July</a:t>
            </a:r>
          </a:p>
          <a:p>
            <a:pPr lvl="2"/>
            <a:r>
              <a:rPr lang="en-US" dirty="0">
                <a:latin typeface="Century Gothic"/>
              </a:rPr>
              <a:t>Conditions permitting</a:t>
            </a:r>
          </a:p>
        </p:txBody>
      </p:sp>
      <p:sp>
        <p:nvSpPr>
          <p:cNvPr id="7" name="TextBox 6">
            <a:extLst>
              <a:ext uri="{FF2B5EF4-FFF2-40B4-BE49-F238E27FC236}">
                <a16:creationId xmlns:a16="http://schemas.microsoft.com/office/drawing/2014/main" id="{D4943D91-9404-A112-CDB4-14BC4A268F27}"/>
              </a:ext>
            </a:extLst>
          </p:cNvPr>
          <p:cNvSpPr txBox="1"/>
          <p:nvPr/>
        </p:nvSpPr>
        <p:spPr>
          <a:xfrm>
            <a:off x="4824862" y="6303626"/>
            <a:ext cx="5206830" cy="369332"/>
          </a:xfrm>
          <a:prstGeom prst="rect">
            <a:avLst/>
          </a:prstGeom>
          <a:solidFill>
            <a:srgbClr val="0D0D0D">
              <a:alpha val="36863"/>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Shovel Creek Juvenile Trap, CDFW</a:t>
            </a:r>
          </a:p>
        </p:txBody>
      </p:sp>
      <p:sp>
        <p:nvSpPr>
          <p:cNvPr id="11" name="Title 1">
            <a:extLst>
              <a:ext uri="{FF2B5EF4-FFF2-40B4-BE49-F238E27FC236}">
                <a16:creationId xmlns:a16="http://schemas.microsoft.com/office/drawing/2014/main" id="{FB501E69-6B75-3777-7316-5A1DE7C4BE73}"/>
              </a:ext>
            </a:extLst>
          </p:cNvPr>
          <p:cNvSpPr txBox="1">
            <a:spLocks/>
          </p:cNvSpPr>
          <p:nvPr/>
        </p:nvSpPr>
        <p:spPr>
          <a:xfrm>
            <a:off x="380998" y="437908"/>
            <a:ext cx="11421291" cy="760412"/>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000" b="1" kern="1200">
                <a:solidFill>
                  <a:srgbClr val="1E718F"/>
                </a:solidFill>
                <a:latin typeface="Century Gothic" panose="020B0502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rgbClr val="1E718F"/>
                </a:solidFill>
                <a:effectLst/>
                <a:uLnTx/>
                <a:uFillTx/>
                <a:latin typeface="Century Gothic" panose="020B0502020202020204" pitchFamily="34" charset="0"/>
                <a:ea typeface="+mj-ea"/>
                <a:cs typeface="+mj-cs"/>
              </a:rPr>
              <a:t>Juvenile Salmonid Out-migrant Monitoring by CDFW</a:t>
            </a:r>
          </a:p>
        </p:txBody>
      </p:sp>
    </p:spTree>
    <p:extLst>
      <p:ext uri="{BB962C8B-B14F-4D97-AF65-F5344CB8AC3E}">
        <p14:creationId xmlns:p14="http://schemas.microsoft.com/office/powerpoint/2010/main" val="1018152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D81CE6-F935-A618-AC6E-1F4AD622D0F8}"/>
              </a:ext>
            </a:extLst>
          </p:cNvPr>
          <p:cNvSpPr>
            <a:spLocks noGrp="1"/>
          </p:cNvSpPr>
          <p:nvPr>
            <p:ph idx="1"/>
          </p:nvPr>
        </p:nvSpPr>
        <p:spPr>
          <a:xfrm>
            <a:off x="128253" y="1366205"/>
            <a:ext cx="5141094" cy="4755591"/>
          </a:xfrm>
        </p:spPr>
        <p:txBody>
          <a:bodyPr vert="horz" lIns="91440" tIns="45720" rIns="91440" bIns="45720" rtlCol="0" anchor="t">
            <a:normAutofit fontScale="92500" lnSpcReduction="10000"/>
          </a:bodyPr>
          <a:lstStyle/>
          <a:p>
            <a:pPr marL="0" indent="0">
              <a:buNone/>
            </a:pPr>
            <a:r>
              <a:rPr lang="en-US" b="1" dirty="0">
                <a:solidFill>
                  <a:srgbClr val="1E718F"/>
                </a:solidFill>
                <a:latin typeface="Century Gothic"/>
              </a:rPr>
              <a:t>Current Goals:</a:t>
            </a:r>
          </a:p>
          <a:p>
            <a:pPr lvl="1"/>
            <a:r>
              <a:rPr lang="en-US" dirty="0">
                <a:latin typeface="Century Gothic"/>
              </a:rPr>
              <a:t>Habitat typing</a:t>
            </a:r>
          </a:p>
          <a:p>
            <a:pPr lvl="1"/>
            <a:r>
              <a:rPr lang="en-US" dirty="0">
                <a:latin typeface="Century Gothic"/>
              </a:rPr>
              <a:t>Direct observation of salmonids</a:t>
            </a:r>
          </a:p>
          <a:p>
            <a:pPr lvl="1"/>
            <a:r>
              <a:rPr lang="en-US" dirty="0">
                <a:latin typeface="Century Gothic"/>
              </a:rPr>
              <a:t>Occupancy modeling Juvenile Salmonid Over-summering</a:t>
            </a:r>
          </a:p>
          <a:p>
            <a:pPr marL="0" indent="0">
              <a:buNone/>
            </a:pPr>
            <a:r>
              <a:rPr lang="en-US" b="1" dirty="0">
                <a:solidFill>
                  <a:srgbClr val="1E718F"/>
                </a:solidFill>
                <a:latin typeface="Century Gothic"/>
              </a:rPr>
              <a:t>2024 implementation</a:t>
            </a:r>
          </a:p>
          <a:p>
            <a:pPr lvl="1"/>
            <a:r>
              <a:rPr lang="en-US" dirty="0">
                <a:latin typeface="Century Gothic"/>
              </a:rPr>
              <a:t>Access requests</a:t>
            </a:r>
          </a:p>
          <a:p>
            <a:pPr lvl="1"/>
            <a:r>
              <a:rPr lang="en-US" dirty="0">
                <a:latin typeface="Century Gothic"/>
              </a:rPr>
              <a:t>Survey methods development and testing with </a:t>
            </a:r>
            <a:r>
              <a:rPr lang="en-US" i="1" dirty="0">
                <a:latin typeface="Century Gothic"/>
              </a:rPr>
              <a:t>O. mykiss </a:t>
            </a:r>
          </a:p>
          <a:p>
            <a:pPr marL="0" indent="0">
              <a:buNone/>
            </a:pPr>
            <a:r>
              <a:rPr lang="en-US" b="1" dirty="0">
                <a:solidFill>
                  <a:srgbClr val="1E718F"/>
                </a:solidFill>
                <a:latin typeface="Century Gothic"/>
              </a:rPr>
              <a:t>Post-dam removal implementation</a:t>
            </a:r>
          </a:p>
          <a:p>
            <a:pPr lvl="1"/>
            <a:r>
              <a:rPr lang="en-US" dirty="0">
                <a:latin typeface="Century Gothic"/>
              </a:rPr>
              <a:t>Annually July – September as funding allows</a:t>
            </a:r>
          </a:p>
          <a:p>
            <a:pPr lvl="1"/>
            <a:r>
              <a:rPr lang="en-US" dirty="0">
                <a:latin typeface="Century Gothic"/>
              </a:rPr>
              <a:t>High &amp; low gradient riffles, pools, &amp; runs</a:t>
            </a:r>
          </a:p>
          <a:p>
            <a:pPr lvl="1"/>
            <a:r>
              <a:rPr lang="en-US" dirty="0">
                <a:latin typeface="Century Gothic"/>
              </a:rPr>
              <a:t>200 m reaches</a:t>
            </a:r>
          </a:p>
        </p:txBody>
      </p:sp>
      <p:sp>
        <p:nvSpPr>
          <p:cNvPr id="2" name="Title 1">
            <a:extLst>
              <a:ext uri="{FF2B5EF4-FFF2-40B4-BE49-F238E27FC236}">
                <a16:creationId xmlns:a16="http://schemas.microsoft.com/office/drawing/2014/main" id="{7BF2E349-E4B6-77A1-6CB3-DC5B0B5A8C5E}"/>
              </a:ext>
            </a:extLst>
          </p:cNvPr>
          <p:cNvSpPr>
            <a:spLocks noGrp="1"/>
          </p:cNvSpPr>
          <p:nvPr>
            <p:ph type="title"/>
          </p:nvPr>
        </p:nvSpPr>
        <p:spPr/>
        <p:txBody>
          <a:bodyPr>
            <a:normAutofit/>
          </a:bodyPr>
          <a:lstStyle/>
          <a:p>
            <a:r>
              <a:rPr lang="en-US" sz="4200" dirty="0"/>
              <a:t>CDFW </a:t>
            </a:r>
            <a:r>
              <a:rPr lang="en-US" sz="4400" dirty="0"/>
              <a:t>Snorkel Surveys</a:t>
            </a:r>
            <a:endParaRPr lang="en-US" sz="4200" dirty="0"/>
          </a:p>
        </p:txBody>
      </p:sp>
      <p:cxnSp>
        <p:nvCxnSpPr>
          <p:cNvPr id="5" name="Straight Connector 4">
            <a:extLst>
              <a:ext uri="{FF2B5EF4-FFF2-40B4-BE49-F238E27FC236}">
                <a16:creationId xmlns:a16="http://schemas.microsoft.com/office/drawing/2014/main" id="{5D0C62DB-713F-0B71-E7FC-4BF320B34539}"/>
              </a:ext>
              <a:ext uri="{C183D7F6-B498-43B3-948B-1728B52AA6E4}">
                <adec:decorative xmlns:adec="http://schemas.microsoft.com/office/drawing/2017/decorative" val="1"/>
              </a:ext>
            </a:extLst>
          </p:cNvPr>
          <p:cNvCxnSpPr>
            <a:cxnSpLocks/>
          </p:cNvCxnSpPr>
          <p:nvPr/>
        </p:nvCxnSpPr>
        <p:spPr>
          <a:xfrm>
            <a:off x="41148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pic>
        <p:nvPicPr>
          <p:cNvPr id="6" name="Picture Placeholder 5">
            <a:extLst>
              <a:ext uri="{FF2B5EF4-FFF2-40B4-BE49-F238E27FC236}">
                <a16:creationId xmlns:a16="http://schemas.microsoft.com/office/drawing/2014/main" id="{E709DEAE-EA80-2388-E46E-30BC4853F2CE}"/>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5219266" y="1355492"/>
            <a:ext cx="6844481" cy="3766965"/>
          </a:xfrm>
        </p:spPr>
      </p:pic>
      <p:sp>
        <p:nvSpPr>
          <p:cNvPr id="20" name="TextBox 19">
            <a:extLst>
              <a:ext uri="{FF2B5EF4-FFF2-40B4-BE49-F238E27FC236}">
                <a16:creationId xmlns:a16="http://schemas.microsoft.com/office/drawing/2014/main" id="{9CD8ADA0-469A-5E93-B8C9-AF2B3F4C060A}"/>
              </a:ext>
            </a:extLst>
          </p:cNvPr>
          <p:cNvSpPr txBox="1"/>
          <p:nvPr/>
        </p:nvSpPr>
        <p:spPr>
          <a:xfrm>
            <a:off x="7985528" y="1366205"/>
            <a:ext cx="4088820" cy="369332"/>
          </a:xfrm>
          <a:prstGeom prst="rect">
            <a:avLst/>
          </a:prstGeom>
          <a:solidFill>
            <a:schemeClr val="tx1">
              <a:lumMod val="85000"/>
              <a:lumOff val="15000"/>
              <a:alpha val="44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Shovel Creek Snorkel Survey, CDFW</a:t>
            </a:r>
          </a:p>
        </p:txBody>
      </p:sp>
      <p:sp>
        <p:nvSpPr>
          <p:cNvPr id="4" name="TextBox 3">
            <a:extLst>
              <a:ext uri="{FF2B5EF4-FFF2-40B4-BE49-F238E27FC236}">
                <a16:creationId xmlns:a16="http://schemas.microsoft.com/office/drawing/2014/main" id="{DCAB4E82-9582-5EBB-E8A8-5C1860DF59F6}"/>
              </a:ext>
            </a:extLst>
          </p:cNvPr>
          <p:cNvSpPr txBox="1"/>
          <p:nvPr/>
        </p:nvSpPr>
        <p:spPr>
          <a:xfrm>
            <a:off x="5142412" y="5153805"/>
            <a:ext cx="7012673"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Garwood, J., &amp; Ricker, S. (2013).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Juvenile Coho Salmon summer spatial structure monitoring survey protocol. California Department of Fish and Wildlife. Coastal Salmonid Monitoring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Ramos, M. M., &amp; Ward, D. M. (2022).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Modelling the reestablishment of coho salmon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Oncorhynchus kisutch</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 in Klamath River tributaries after dam removal.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Ecology of Freshwater Fish</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32</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(1), 133–146.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https://doi.org/10.1111/eff.12679</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287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AE7C9-3A93-267D-7F7C-E87B44B3C5C1}"/>
              </a:ext>
            </a:extLst>
          </p:cNvPr>
          <p:cNvSpPr>
            <a:spLocks noGrp="1"/>
          </p:cNvSpPr>
          <p:nvPr>
            <p:ph type="title"/>
          </p:nvPr>
        </p:nvSpPr>
        <p:spPr>
          <a:xfrm>
            <a:off x="380997" y="166997"/>
            <a:ext cx="11421291" cy="760412"/>
          </a:xfrm>
        </p:spPr>
        <p:txBody>
          <a:bodyPr/>
          <a:lstStyle/>
          <a:p>
            <a:r>
              <a:rPr lang="en-US" dirty="0"/>
              <a:t>Summer 2024 preliminary results</a:t>
            </a:r>
          </a:p>
        </p:txBody>
      </p:sp>
      <p:sp>
        <p:nvSpPr>
          <p:cNvPr id="4" name="Picture Placeholder 3">
            <a:extLst>
              <a:ext uri="{FF2B5EF4-FFF2-40B4-BE49-F238E27FC236}">
                <a16:creationId xmlns:a16="http://schemas.microsoft.com/office/drawing/2014/main" id="{107AF063-2E82-98D6-8C11-C85B994A46E2}"/>
              </a:ext>
            </a:extLst>
          </p:cNvPr>
          <p:cNvSpPr>
            <a:spLocks noGrp="1"/>
          </p:cNvSpPr>
          <p:nvPr>
            <p:ph type="pic" sz="quarter" idx="10"/>
          </p:nvPr>
        </p:nvSpPr>
        <p:spPr>
          <a:xfrm>
            <a:off x="4281487" y="1487221"/>
            <a:ext cx="3643087" cy="4746975"/>
          </a:xfrm>
        </p:spPr>
        <p:txBody>
          <a:bodyPr/>
          <a:lstStyle/>
          <a:p>
            <a:endParaRPr lang="en-US"/>
          </a:p>
        </p:txBody>
      </p:sp>
      <p:pic>
        <p:nvPicPr>
          <p:cNvPr id="7" name="Content Placeholder 3">
            <a:extLst>
              <a:ext uri="{FF2B5EF4-FFF2-40B4-BE49-F238E27FC236}">
                <a16:creationId xmlns:a16="http://schemas.microsoft.com/office/drawing/2014/main" id="{1BC5DBEA-EEE1-CF29-FF09-A5C2EDA218A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605243" y="882316"/>
            <a:ext cx="10972800" cy="57104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9" name="Graphic 8" descr="Fish with solid fill">
            <a:extLst>
              <a:ext uri="{FF2B5EF4-FFF2-40B4-BE49-F238E27FC236}">
                <a16:creationId xmlns:a16="http://schemas.microsoft.com/office/drawing/2014/main" id="{32CE64C5-575B-4C68-C7B3-5B1DD41C02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47146" y="2881439"/>
            <a:ext cx="923617" cy="923617"/>
          </a:xfrm>
          <a:prstGeom prst="rect">
            <a:avLst/>
          </a:prstGeom>
        </p:spPr>
      </p:pic>
      <p:pic>
        <p:nvPicPr>
          <p:cNvPr id="16" name="Graphic 15" descr="Fish with solid fill">
            <a:extLst>
              <a:ext uri="{FF2B5EF4-FFF2-40B4-BE49-F238E27FC236}">
                <a16:creationId xmlns:a16="http://schemas.microsoft.com/office/drawing/2014/main" id="{5609C5E3-35A0-AEE9-1E1B-5AAA3EC0A0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92188" y="1566839"/>
            <a:ext cx="923617" cy="923617"/>
          </a:xfrm>
          <a:prstGeom prst="rect">
            <a:avLst/>
          </a:prstGeom>
        </p:spPr>
      </p:pic>
      <p:grpSp>
        <p:nvGrpSpPr>
          <p:cNvPr id="19" name="Group 18">
            <a:extLst>
              <a:ext uri="{FF2B5EF4-FFF2-40B4-BE49-F238E27FC236}">
                <a16:creationId xmlns:a16="http://schemas.microsoft.com/office/drawing/2014/main" id="{DB809A03-7124-99EA-A7DF-2ECA39942853}"/>
              </a:ext>
            </a:extLst>
          </p:cNvPr>
          <p:cNvGrpSpPr/>
          <p:nvPr/>
        </p:nvGrpSpPr>
        <p:grpSpPr>
          <a:xfrm>
            <a:off x="3083299" y="3712014"/>
            <a:ext cx="5302561" cy="1589601"/>
            <a:chOff x="2843735" y="3900589"/>
            <a:chExt cx="5302561" cy="1589601"/>
          </a:xfrm>
        </p:grpSpPr>
        <p:sp>
          <p:nvSpPr>
            <p:cNvPr id="18" name="Rectangle 17">
              <a:extLst>
                <a:ext uri="{FF2B5EF4-FFF2-40B4-BE49-F238E27FC236}">
                  <a16:creationId xmlns:a16="http://schemas.microsoft.com/office/drawing/2014/main" id="{18ACF402-E7F5-ECFB-5442-E915EB29AFA7}"/>
                </a:ext>
              </a:extLst>
            </p:cNvPr>
            <p:cNvSpPr/>
            <p:nvPr/>
          </p:nvSpPr>
          <p:spPr>
            <a:xfrm>
              <a:off x="2843735" y="3949433"/>
              <a:ext cx="5302561" cy="154075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Fish with solid fill">
              <a:extLst>
                <a:ext uri="{FF2B5EF4-FFF2-40B4-BE49-F238E27FC236}">
                  <a16:creationId xmlns:a16="http://schemas.microsoft.com/office/drawing/2014/main" id="{C9F9A548-6268-987A-C550-F30BB5D23E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29007" y="4556119"/>
              <a:ext cx="923617" cy="923617"/>
            </a:xfrm>
            <a:prstGeom prst="rect">
              <a:avLst/>
            </a:prstGeom>
          </p:spPr>
        </p:pic>
        <p:pic>
          <p:nvPicPr>
            <p:cNvPr id="13" name="Graphic 12" descr="Fish with solid fill">
              <a:extLst>
                <a:ext uri="{FF2B5EF4-FFF2-40B4-BE49-F238E27FC236}">
                  <a16:creationId xmlns:a16="http://schemas.microsoft.com/office/drawing/2014/main" id="{0612D459-9D0A-495A-DFA4-7C8CA2EAC0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4021" y="3900589"/>
              <a:ext cx="923617" cy="923617"/>
            </a:xfrm>
            <a:prstGeom prst="rect">
              <a:avLst/>
            </a:prstGeom>
          </p:spPr>
        </p:pic>
        <p:sp>
          <p:nvSpPr>
            <p:cNvPr id="14" name="TextBox 13">
              <a:extLst>
                <a:ext uri="{FF2B5EF4-FFF2-40B4-BE49-F238E27FC236}">
                  <a16:creationId xmlns:a16="http://schemas.microsoft.com/office/drawing/2014/main" id="{B04AB8BD-ECA6-D229-DBBE-FB20DB3EF424}"/>
                </a:ext>
              </a:extLst>
            </p:cNvPr>
            <p:cNvSpPr txBox="1"/>
            <p:nvPr/>
          </p:nvSpPr>
          <p:spPr>
            <a:xfrm>
              <a:off x="3972078" y="4167773"/>
              <a:ext cx="417421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 mykiss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observed in reservoir footprint</a:t>
              </a:r>
            </a:p>
          </p:txBody>
        </p:sp>
        <p:sp>
          <p:nvSpPr>
            <p:cNvPr id="15" name="TextBox 14">
              <a:extLst>
                <a:ext uri="{FF2B5EF4-FFF2-40B4-BE49-F238E27FC236}">
                  <a16:creationId xmlns:a16="http://schemas.microsoft.com/office/drawing/2014/main" id="{176AC88D-BC34-CB20-6CA8-62E7699BFEB8}"/>
                </a:ext>
              </a:extLst>
            </p:cNvPr>
            <p:cNvSpPr txBox="1"/>
            <p:nvPr/>
          </p:nvSpPr>
          <p:spPr>
            <a:xfrm>
              <a:off x="3952624" y="4764694"/>
              <a:ext cx="402042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 mykiss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abundant upstream of reservoir footprint</a:t>
              </a:r>
            </a:p>
          </p:txBody>
        </p:sp>
      </p:grpSp>
      <p:pic>
        <p:nvPicPr>
          <p:cNvPr id="20" name="Graphic 19" descr="Fish with solid fill">
            <a:extLst>
              <a:ext uri="{FF2B5EF4-FFF2-40B4-BE49-F238E27FC236}">
                <a16:creationId xmlns:a16="http://schemas.microsoft.com/office/drawing/2014/main" id="{E26FBF19-1AC0-12C2-80D1-6385F29FA4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38224" y="1402386"/>
            <a:ext cx="923617" cy="923617"/>
          </a:xfrm>
          <a:prstGeom prst="rect">
            <a:avLst/>
          </a:prstGeom>
        </p:spPr>
      </p:pic>
    </p:spTree>
    <p:extLst>
      <p:ext uri="{BB962C8B-B14F-4D97-AF65-F5344CB8AC3E}">
        <p14:creationId xmlns:p14="http://schemas.microsoft.com/office/powerpoint/2010/main" val="828348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33B2D2-2BA7-BBC4-DA65-91F8C8F7AD24}"/>
              </a:ext>
            </a:extLst>
          </p:cNvPr>
          <p:cNvSpPr>
            <a:spLocks noGrp="1"/>
          </p:cNvSpPr>
          <p:nvPr>
            <p:ph type="title"/>
          </p:nvPr>
        </p:nvSpPr>
        <p:spPr/>
        <p:txBody>
          <a:bodyPr/>
          <a:lstStyle/>
          <a:p>
            <a:r>
              <a:rPr lang="en-US" dirty="0"/>
              <a:t>Water Quality Data</a:t>
            </a:r>
          </a:p>
        </p:txBody>
      </p:sp>
      <p:cxnSp>
        <p:nvCxnSpPr>
          <p:cNvPr id="5" name="Straight Connector 4">
            <a:extLst>
              <a:ext uri="{FF2B5EF4-FFF2-40B4-BE49-F238E27FC236}">
                <a16:creationId xmlns:a16="http://schemas.microsoft.com/office/drawing/2014/main" id="{3712F200-0E54-2861-2AD6-4AC881917AC2}"/>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C79B3FBD-839B-B001-446B-E7E8905BBC41}"/>
              </a:ext>
            </a:extLst>
          </p:cNvPr>
          <p:cNvSpPr>
            <a:spLocks noGrp="1"/>
          </p:cNvSpPr>
          <p:nvPr>
            <p:ph idx="1"/>
          </p:nvPr>
        </p:nvSpPr>
        <p:spPr>
          <a:xfrm>
            <a:off x="9574375" y="1640309"/>
            <a:ext cx="2455293" cy="4202809"/>
          </a:xfrm>
        </p:spPr>
        <p:txBody>
          <a:bodyPr>
            <a:normAutofit/>
          </a:bodyPr>
          <a:lstStyle/>
          <a:p>
            <a:endParaRPr lang="en-US" b="1" dirty="0">
              <a:solidFill>
                <a:srgbClr val="30859C"/>
              </a:solidFill>
              <a:latin typeface="Century Gothic"/>
            </a:endParaRPr>
          </a:p>
          <a:p>
            <a:pPr lvl="1">
              <a:buFont typeface="Century Gothic" panose="020B0502020202020204" pitchFamily="34" charset="0"/>
              <a:buChar char="═"/>
            </a:pPr>
            <a:r>
              <a:rPr lang="en-US" dirty="0">
                <a:latin typeface="Century Gothic"/>
              </a:rPr>
              <a:t>Temperature</a:t>
            </a:r>
          </a:p>
          <a:p>
            <a:pPr lvl="1">
              <a:buFont typeface="Century Gothic" panose="020B0502020202020204" pitchFamily="34" charset="0"/>
              <a:buChar char="═"/>
            </a:pPr>
            <a:endParaRPr lang="en-US" dirty="0">
              <a:latin typeface="Century Gothic"/>
            </a:endParaRPr>
          </a:p>
          <a:p>
            <a:pPr lvl="1">
              <a:buFont typeface="Century Gothic" panose="020B0502020202020204" pitchFamily="34" charset="0"/>
              <a:buChar char="═"/>
            </a:pPr>
            <a:r>
              <a:rPr lang="en-US" dirty="0">
                <a:latin typeface="Century Gothic"/>
              </a:rPr>
              <a:t>Dissolved Oxygen</a:t>
            </a:r>
          </a:p>
          <a:p>
            <a:r>
              <a:rPr lang="en-US" dirty="0"/>
              <a:t>Loggers installed in July 2024</a:t>
            </a:r>
          </a:p>
        </p:txBody>
      </p:sp>
      <p:pic>
        <p:nvPicPr>
          <p:cNvPr id="2" name="Picture Placeholder 6" descr="Map of ">
            <a:extLst>
              <a:ext uri="{FF2B5EF4-FFF2-40B4-BE49-F238E27FC236}">
                <a16:creationId xmlns:a16="http://schemas.microsoft.com/office/drawing/2014/main" id="{82926E24-8D8F-F82D-D3DB-A202BB59CAC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389711" y="1198320"/>
            <a:ext cx="9144000" cy="5432088"/>
          </a:xfrm>
        </p:spPr>
      </p:pic>
      <p:sp>
        <p:nvSpPr>
          <p:cNvPr id="14" name="Oval 13">
            <a:extLst>
              <a:ext uri="{FF2B5EF4-FFF2-40B4-BE49-F238E27FC236}">
                <a16:creationId xmlns:a16="http://schemas.microsoft.com/office/drawing/2014/main" id="{8663D07D-A9A1-AB79-C9F8-207F24D79A07}"/>
              </a:ext>
            </a:extLst>
          </p:cNvPr>
          <p:cNvSpPr/>
          <p:nvPr/>
        </p:nvSpPr>
        <p:spPr>
          <a:xfrm>
            <a:off x="5277970" y="2713066"/>
            <a:ext cx="97068" cy="855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23996AE3-E032-63BE-70B4-708F9676AB8D}"/>
              </a:ext>
            </a:extLst>
          </p:cNvPr>
          <p:cNvSpPr/>
          <p:nvPr/>
        </p:nvSpPr>
        <p:spPr>
          <a:xfrm>
            <a:off x="5326504" y="2569634"/>
            <a:ext cx="97068" cy="855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787587A1-C0E2-F211-CF13-9BD9675E6347}"/>
              </a:ext>
            </a:extLst>
          </p:cNvPr>
          <p:cNvSpPr/>
          <p:nvPr/>
        </p:nvSpPr>
        <p:spPr>
          <a:xfrm>
            <a:off x="3171401" y="2665030"/>
            <a:ext cx="97068" cy="855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AFC18813-A791-F244-B107-5822B6017969}"/>
              </a:ext>
            </a:extLst>
          </p:cNvPr>
          <p:cNvSpPr/>
          <p:nvPr/>
        </p:nvSpPr>
        <p:spPr>
          <a:xfrm>
            <a:off x="2069583" y="2665030"/>
            <a:ext cx="97068" cy="855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749A82D2-9FBB-DDC1-D8C4-5E83D6520C56}"/>
              </a:ext>
            </a:extLst>
          </p:cNvPr>
          <p:cNvSpPr/>
          <p:nvPr/>
        </p:nvSpPr>
        <p:spPr>
          <a:xfrm>
            <a:off x="2398304" y="2526874"/>
            <a:ext cx="97068" cy="855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C922572E-6286-23DF-557E-860DC5BC9AAB}"/>
              </a:ext>
            </a:extLst>
          </p:cNvPr>
          <p:cNvSpPr/>
          <p:nvPr/>
        </p:nvSpPr>
        <p:spPr>
          <a:xfrm>
            <a:off x="4864643" y="2133864"/>
            <a:ext cx="97068" cy="855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0A57693E-DCEC-3BFE-009A-C61F0E7EA5C7}"/>
              </a:ext>
            </a:extLst>
          </p:cNvPr>
          <p:cNvSpPr/>
          <p:nvPr/>
        </p:nvSpPr>
        <p:spPr>
          <a:xfrm>
            <a:off x="4961711" y="1870173"/>
            <a:ext cx="97068" cy="855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Star: 5 Points 23">
            <a:extLst>
              <a:ext uri="{FF2B5EF4-FFF2-40B4-BE49-F238E27FC236}">
                <a16:creationId xmlns:a16="http://schemas.microsoft.com/office/drawing/2014/main" id="{CFBB9379-8930-A5C2-89B2-160EDD456453}"/>
              </a:ext>
            </a:extLst>
          </p:cNvPr>
          <p:cNvSpPr/>
          <p:nvPr/>
        </p:nvSpPr>
        <p:spPr>
          <a:xfrm>
            <a:off x="5116254" y="1859110"/>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tar: 5 Points 24">
            <a:extLst>
              <a:ext uri="{FF2B5EF4-FFF2-40B4-BE49-F238E27FC236}">
                <a16:creationId xmlns:a16="http://schemas.microsoft.com/office/drawing/2014/main" id="{2888FFB5-A2E4-D4EE-0FDE-9023EE77229D}"/>
              </a:ext>
            </a:extLst>
          </p:cNvPr>
          <p:cNvSpPr/>
          <p:nvPr/>
        </p:nvSpPr>
        <p:spPr>
          <a:xfrm>
            <a:off x="5019186" y="2110691"/>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Star: 5 Points 25">
            <a:extLst>
              <a:ext uri="{FF2B5EF4-FFF2-40B4-BE49-F238E27FC236}">
                <a16:creationId xmlns:a16="http://schemas.microsoft.com/office/drawing/2014/main" id="{1D5C3BCB-8F94-3473-E8A9-D27EB44350F7}"/>
              </a:ext>
            </a:extLst>
          </p:cNvPr>
          <p:cNvSpPr/>
          <p:nvPr/>
        </p:nvSpPr>
        <p:spPr>
          <a:xfrm>
            <a:off x="5213322" y="2509913"/>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Star: 5 Points 26">
            <a:extLst>
              <a:ext uri="{FF2B5EF4-FFF2-40B4-BE49-F238E27FC236}">
                <a16:creationId xmlns:a16="http://schemas.microsoft.com/office/drawing/2014/main" id="{56DF0A53-930A-78DA-3F0D-7B22E654CF9C}"/>
              </a:ext>
            </a:extLst>
          </p:cNvPr>
          <p:cNvSpPr/>
          <p:nvPr/>
        </p:nvSpPr>
        <p:spPr>
          <a:xfrm>
            <a:off x="5151507" y="2707789"/>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Straight Arrow Connector 28">
            <a:extLst>
              <a:ext uri="{FF2B5EF4-FFF2-40B4-BE49-F238E27FC236}">
                <a16:creationId xmlns:a16="http://schemas.microsoft.com/office/drawing/2014/main" id="{51F9CFB6-E9C0-4E03-53B9-067E6B26A5F1}"/>
              </a:ext>
            </a:extLst>
          </p:cNvPr>
          <p:cNvCxnSpPr>
            <a:cxnSpLocks/>
          </p:cNvCxnSpPr>
          <p:nvPr/>
        </p:nvCxnSpPr>
        <p:spPr>
          <a:xfrm flipH="1" flipV="1">
            <a:off x="5210658" y="2932700"/>
            <a:ext cx="223531" cy="36306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7421F2E-BD85-70BC-9731-4ACCA2285B8B}"/>
              </a:ext>
            </a:extLst>
          </p:cNvPr>
          <p:cNvSpPr txBox="1"/>
          <p:nvPr/>
        </p:nvSpPr>
        <p:spPr>
          <a:xfrm>
            <a:off x="5200041" y="3196617"/>
            <a:ext cx="12268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Deer Creek</a:t>
            </a:r>
          </a:p>
        </p:txBody>
      </p:sp>
      <p:sp>
        <p:nvSpPr>
          <p:cNvPr id="34" name="TextBox 33">
            <a:extLst>
              <a:ext uri="{FF2B5EF4-FFF2-40B4-BE49-F238E27FC236}">
                <a16:creationId xmlns:a16="http://schemas.microsoft.com/office/drawing/2014/main" id="{A666AE4B-7700-4A0D-53CC-88CD5A3C0E85}"/>
              </a:ext>
            </a:extLst>
          </p:cNvPr>
          <p:cNvSpPr txBox="1"/>
          <p:nvPr/>
        </p:nvSpPr>
        <p:spPr>
          <a:xfrm>
            <a:off x="5317698" y="1486997"/>
            <a:ext cx="14178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Beaver Creek</a:t>
            </a:r>
          </a:p>
        </p:txBody>
      </p:sp>
      <p:cxnSp>
        <p:nvCxnSpPr>
          <p:cNvPr id="35" name="Straight Arrow Connector 34">
            <a:extLst>
              <a:ext uri="{FF2B5EF4-FFF2-40B4-BE49-F238E27FC236}">
                <a16:creationId xmlns:a16="http://schemas.microsoft.com/office/drawing/2014/main" id="{73A2583B-E056-7785-38F2-E2520D7334D0}"/>
              </a:ext>
            </a:extLst>
          </p:cNvPr>
          <p:cNvCxnSpPr>
            <a:cxnSpLocks/>
            <a:stCxn id="34" idx="1"/>
          </p:cNvCxnSpPr>
          <p:nvPr/>
        </p:nvCxnSpPr>
        <p:spPr>
          <a:xfrm flipH="1">
            <a:off x="5054054" y="1671663"/>
            <a:ext cx="263644" cy="15226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Star: 5 Points 39">
            <a:extLst>
              <a:ext uri="{FF2B5EF4-FFF2-40B4-BE49-F238E27FC236}">
                <a16:creationId xmlns:a16="http://schemas.microsoft.com/office/drawing/2014/main" id="{AF8DE61C-C4CC-D66C-F392-2739BD9CA730}"/>
              </a:ext>
            </a:extLst>
          </p:cNvPr>
          <p:cNvSpPr/>
          <p:nvPr/>
        </p:nvSpPr>
        <p:spPr>
          <a:xfrm>
            <a:off x="3031446" y="2654691"/>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Star: 5 Points 40">
            <a:extLst>
              <a:ext uri="{FF2B5EF4-FFF2-40B4-BE49-F238E27FC236}">
                <a16:creationId xmlns:a16="http://schemas.microsoft.com/office/drawing/2014/main" id="{72C51F7B-28A0-8D85-D720-4C6D36C9509E}"/>
              </a:ext>
            </a:extLst>
          </p:cNvPr>
          <p:cNvSpPr/>
          <p:nvPr/>
        </p:nvSpPr>
        <p:spPr>
          <a:xfrm>
            <a:off x="1931850" y="2627868"/>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Star: 5 Points 41">
            <a:extLst>
              <a:ext uri="{FF2B5EF4-FFF2-40B4-BE49-F238E27FC236}">
                <a16:creationId xmlns:a16="http://schemas.microsoft.com/office/drawing/2014/main" id="{DC7C1EB7-9969-6A6B-641B-31193F43E757}"/>
              </a:ext>
            </a:extLst>
          </p:cNvPr>
          <p:cNvSpPr/>
          <p:nvPr/>
        </p:nvSpPr>
        <p:spPr>
          <a:xfrm>
            <a:off x="2538618" y="2509913"/>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Star: 5 Points 43">
            <a:extLst>
              <a:ext uri="{FF2B5EF4-FFF2-40B4-BE49-F238E27FC236}">
                <a16:creationId xmlns:a16="http://schemas.microsoft.com/office/drawing/2014/main" id="{2351420D-AB15-FC44-5803-7EA3528C67EC}"/>
              </a:ext>
            </a:extLst>
          </p:cNvPr>
          <p:cNvSpPr/>
          <p:nvPr/>
        </p:nvSpPr>
        <p:spPr>
          <a:xfrm>
            <a:off x="1226303" y="2740210"/>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Star: 5 Points 44">
            <a:extLst>
              <a:ext uri="{FF2B5EF4-FFF2-40B4-BE49-F238E27FC236}">
                <a16:creationId xmlns:a16="http://schemas.microsoft.com/office/drawing/2014/main" id="{CC4AB6AE-75A4-EF0D-82D9-129C44495854}"/>
              </a:ext>
            </a:extLst>
          </p:cNvPr>
          <p:cNvSpPr/>
          <p:nvPr/>
        </p:nvSpPr>
        <p:spPr>
          <a:xfrm>
            <a:off x="9591186" y="1983002"/>
            <a:ext cx="444313" cy="426416"/>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1F86AF06-362D-333A-30A6-D18C3AFDB9B8}"/>
              </a:ext>
            </a:extLst>
          </p:cNvPr>
          <p:cNvSpPr/>
          <p:nvPr/>
        </p:nvSpPr>
        <p:spPr>
          <a:xfrm>
            <a:off x="9565244" y="2697450"/>
            <a:ext cx="400864" cy="3531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Star: 5 Points 46">
            <a:extLst>
              <a:ext uri="{FF2B5EF4-FFF2-40B4-BE49-F238E27FC236}">
                <a16:creationId xmlns:a16="http://schemas.microsoft.com/office/drawing/2014/main" id="{41EC405D-4B81-8981-C398-786458317D64}"/>
              </a:ext>
            </a:extLst>
          </p:cNvPr>
          <p:cNvSpPr/>
          <p:nvPr/>
        </p:nvSpPr>
        <p:spPr>
          <a:xfrm>
            <a:off x="8683395" y="3164524"/>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Star: 5 Points 47">
            <a:extLst>
              <a:ext uri="{FF2B5EF4-FFF2-40B4-BE49-F238E27FC236}">
                <a16:creationId xmlns:a16="http://schemas.microsoft.com/office/drawing/2014/main" id="{28BC62BC-2F25-041D-62DA-9C6678846593}"/>
              </a:ext>
            </a:extLst>
          </p:cNvPr>
          <p:cNvSpPr/>
          <p:nvPr/>
        </p:nvSpPr>
        <p:spPr>
          <a:xfrm>
            <a:off x="8348538" y="2932700"/>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Star: 5 Points 48">
            <a:extLst>
              <a:ext uri="{FF2B5EF4-FFF2-40B4-BE49-F238E27FC236}">
                <a16:creationId xmlns:a16="http://schemas.microsoft.com/office/drawing/2014/main" id="{6F268BD0-0791-B3A4-370A-60AAB7A902ED}"/>
              </a:ext>
            </a:extLst>
          </p:cNvPr>
          <p:cNvSpPr/>
          <p:nvPr/>
        </p:nvSpPr>
        <p:spPr>
          <a:xfrm>
            <a:off x="3321097" y="2484114"/>
            <a:ext cx="97068" cy="85519"/>
          </a:xfrm>
          <a:prstGeom prst="star5">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771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05D466E-A1FA-B554-AD4D-4C5593A14691}"/>
              </a:ext>
            </a:extLst>
          </p:cNvPr>
          <p:cNvPicPr>
            <a:picLocks noGrp="1" noChangeAspect="1" noChangeArrowheads="1"/>
          </p:cNvPicPr>
          <p:nvPr>
            <p:ph idx="1"/>
          </p:nvPr>
        </p:nvPicPr>
        <p:blipFill rotWithShape="1">
          <a:blip r:embed="rId3" cstate="email">
            <a:extLst>
              <a:ext uri="{28A0092B-C50C-407E-A947-70E740481C1C}">
                <a14:useLocalDpi xmlns:a14="http://schemas.microsoft.com/office/drawing/2010/main"/>
              </a:ext>
            </a:extLst>
          </a:blip>
          <a:srcRect t="-2230" b="50550"/>
          <a:stretch/>
        </p:blipFill>
        <p:spPr bwMode="auto">
          <a:xfrm>
            <a:off x="88051" y="3525729"/>
            <a:ext cx="5331607" cy="22581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23D03DC-E1CA-EF2A-4866-49FE021EE2CD}"/>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3919"/>
          <a:stretch/>
        </p:blipFill>
        <p:spPr bwMode="auto">
          <a:xfrm>
            <a:off x="5760720" y="1364294"/>
            <a:ext cx="6202680" cy="4419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4E911EB7-BFCE-CEA7-3F38-DF121944589F}"/>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49450" b="-1129"/>
          <a:stretch/>
        </p:blipFill>
        <p:spPr bwMode="auto">
          <a:xfrm>
            <a:off x="88051" y="1267564"/>
            <a:ext cx="5331607" cy="225816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FC06D011-ECBE-3643-BF76-86F4FA30E124}"/>
              </a:ext>
            </a:extLst>
          </p:cNvPr>
          <p:cNvSpPr>
            <a:spLocks noGrp="1"/>
          </p:cNvSpPr>
          <p:nvPr>
            <p:ph type="title"/>
          </p:nvPr>
        </p:nvSpPr>
        <p:spPr>
          <a:xfrm>
            <a:off x="380998" y="437908"/>
            <a:ext cx="11421291" cy="760412"/>
          </a:xfrm>
        </p:spPr>
        <p:txBody>
          <a:bodyPr/>
          <a:lstStyle/>
          <a:p>
            <a:r>
              <a:rPr lang="en-US" dirty="0"/>
              <a:t>Summer 2024 Temperature Data</a:t>
            </a:r>
          </a:p>
        </p:txBody>
      </p:sp>
      <p:cxnSp>
        <p:nvCxnSpPr>
          <p:cNvPr id="7" name="Straight Connector 6">
            <a:extLst>
              <a:ext uri="{FF2B5EF4-FFF2-40B4-BE49-F238E27FC236}">
                <a16:creationId xmlns:a16="http://schemas.microsoft.com/office/drawing/2014/main" id="{8E470852-A14A-BD00-2788-085C87296026}"/>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F6224AF-3549-87E6-64A4-38CC4CA13841}"/>
              </a:ext>
            </a:extLst>
          </p:cNvPr>
          <p:cNvSpPr txBox="1"/>
          <p:nvPr/>
        </p:nvSpPr>
        <p:spPr>
          <a:xfrm>
            <a:off x="42331" y="5949868"/>
            <a:ext cx="121039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Horizontal lines indicate reference temperatures defined by Stenhouse et. al (2012) as suboptimal (&gt;15.6°C, dashed line) and detrimental (&gt;20.3°C, solid line) for Coho Salmon.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020341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627048-866D-444D-6642-27EAF565DAC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F827C67-BA33-B112-EEF7-E46781C9FC3B}"/>
              </a:ext>
            </a:extLst>
          </p:cNvPr>
          <p:cNvSpPr>
            <a:spLocks noGrp="1"/>
          </p:cNvSpPr>
          <p:nvPr>
            <p:ph type="title"/>
          </p:nvPr>
        </p:nvSpPr>
        <p:spPr>
          <a:xfrm>
            <a:off x="380998" y="437908"/>
            <a:ext cx="11421291" cy="760412"/>
          </a:xfrm>
        </p:spPr>
        <p:txBody>
          <a:bodyPr/>
          <a:lstStyle/>
          <a:p>
            <a:r>
              <a:rPr lang="en-US" dirty="0"/>
              <a:t>Summer 2024 Temperature Data</a:t>
            </a:r>
          </a:p>
        </p:txBody>
      </p:sp>
      <p:cxnSp>
        <p:nvCxnSpPr>
          <p:cNvPr id="7" name="Straight Connector 6">
            <a:extLst>
              <a:ext uri="{FF2B5EF4-FFF2-40B4-BE49-F238E27FC236}">
                <a16:creationId xmlns:a16="http://schemas.microsoft.com/office/drawing/2014/main" id="{1C771A91-239A-89F8-D3E1-93C8508EEFC0}"/>
              </a:ext>
              <a:ext uri="{C183D7F6-B498-43B3-948B-1728B52AA6E4}">
                <adec:decorative xmlns:adec="http://schemas.microsoft.com/office/drawing/2017/decorative" val="1"/>
              </a:ext>
            </a:extLst>
          </p:cNvPr>
          <p:cNvCxnSpPr>
            <a:cxnSpLocks/>
          </p:cNvCxnSpPr>
          <p:nvPr/>
        </p:nvCxnSpPr>
        <p:spPr>
          <a:xfrm>
            <a:off x="381000" y="1112799"/>
            <a:ext cx="11811000" cy="0"/>
          </a:xfrm>
          <a:prstGeom prst="line">
            <a:avLst/>
          </a:prstGeom>
          <a:ln>
            <a:solidFill>
              <a:srgbClr val="1E718F"/>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C08AA64-2E60-907E-E354-0EBBCC3FF6CC}"/>
              </a:ext>
            </a:extLst>
          </p:cNvPr>
          <p:cNvSpPr txBox="1"/>
          <p:nvPr/>
        </p:nvSpPr>
        <p:spPr>
          <a:xfrm>
            <a:off x="42331" y="5949868"/>
            <a:ext cx="121039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Horizontal lines indicate reference temperatures defined by Stenhouse et. al (2012) as suboptimal (&gt;15.6°C, dashed line) and detrimental (&gt;20.3°C, solid line) for Coho Salmon.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050" name="Picture 2">
            <a:extLst>
              <a:ext uri="{FF2B5EF4-FFF2-40B4-BE49-F238E27FC236}">
                <a16:creationId xmlns:a16="http://schemas.microsoft.com/office/drawing/2014/main" id="{C320231C-711D-1309-AAD6-8FE2895F6AE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8829" y="1233560"/>
            <a:ext cx="5505029" cy="451164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8745E0E-B311-A66C-F785-02C03948D61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00355" y="1167439"/>
            <a:ext cx="5896789" cy="4832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496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07F5920-7915-C0C4-229C-A4745F31A524}"/>
              </a:ext>
            </a:extLst>
          </p:cNvPr>
          <p:cNvGrpSpPr/>
          <p:nvPr/>
        </p:nvGrpSpPr>
        <p:grpSpPr>
          <a:xfrm>
            <a:off x="6223378" y="140969"/>
            <a:ext cx="3644331" cy="1934044"/>
            <a:chOff x="4280469" y="1626719"/>
            <a:chExt cx="3644331" cy="1934044"/>
          </a:xfrm>
        </p:grpSpPr>
        <p:pic>
          <p:nvPicPr>
            <p:cNvPr id="4" name="Picture Placeholder 4">
              <a:extLst>
                <a:ext uri="{FF2B5EF4-FFF2-40B4-BE49-F238E27FC236}">
                  <a16:creationId xmlns:a16="http://schemas.microsoft.com/office/drawing/2014/main" id="{5707D0B9-AF2A-BC81-ADFF-BF42F1E7A09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281488" y="1631950"/>
              <a:ext cx="3643312" cy="1928813"/>
            </a:xfrm>
            <a:prstGeom prst="rect">
              <a:avLst/>
            </a:prstGeom>
          </p:spPr>
        </p:pic>
        <p:sp>
          <p:nvSpPr>
            <p:cNvPr id="11" name="TextBox 10">
              <a:extLst>
                <a:ext uri="{FF2B5EF4-FFF2-40B4-BE49-F238E27FC236}">
                  <a16:creationId xmlns:a16="http://schemas.microsoft.com/office/drawing/2014/main" id="{FB8ED5BD-A811-4927-4A03-2454CE5BFDDA}"/>
                </a:ext>
              </a:extLst>
            </p:cNvPr>
            <p:cNvSpPr txBox="1"/>
            <p:nvPr/>
          </p:nvSpPr>
          <p:spPr>
            <a:xfrm>
              <a:off x="4280469" y="1626719"/>
              <a:ext cx="1118319" cy="369332"/>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Steelhead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D5768DB-9E9E-170D-CAFA-CB5717C0A1D1}"/>
              </a:ext>
            </a:extLst>
          </p:cNvPr>
          <p:cNvSpPr>
            <a:spLocks noGrp="1"/>
          </p:cNvSpPr>
          <p:nvPr>
            <p:ph type="title"/>
          </p:nvPr>
        </p:nvSpPr>
        <p:spPr>
          <a:xfrm>
            <a:off x="392384" y="437907"/>
            <a:ext cx="11421291" cy="760412"/>
          </a:xfrm>
        </p:spPr>
        <p:txBody>
          <a:bodyPr/>
          <a:lstStyle/>
          <a:p>
            <a:r>
              <a:rPr lang="en-US" dirty="0"/>
              <a:t>Questions?</a:t>
            </a:r>
          </a:p>
        </p:txBody>
      </p:sp>
      <p:sp>
        <p:nvSpPr>
          <p:cNvPr id="3" name="Picture Placeholder 2">
            <a:extLst>
              <a:ext uri="{FF2B5EF4-FFF2-40B4-BE49-F238E27FC236}">
                <a16:creationId xmlns:a16="http://schemas.microsoft.com/office/drawing/2014/main" id="{305B95A5-D59D-6B04-EA8A-10A55F740D6C}"/>
              </a:ext>
            </a:extLst>
          </p:cNvPr>
          <p:cNvSpPr txBox="1">
            <a:spLocks/>
          </p:cNvSpPr>
          <p:nvPr/>
        </p:nvSpPr>
        <p:spPr>
          <a:xfrm>
            <a:off x="442331" y="1327595"/>
            <a:ext cx="5653670" cy="420281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1E718F"/>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1E718F"/>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1E718F"/>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1E718F"/>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1E718F"/>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rPr>
              <a:t>To receive in-season updates on CDFW </a:t>
            </a:r>
            <a:r>
              <a:rPr kumimoji="0" lang="en-US" sz="2400" b="1"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rPr>
              <a:t>juvenile monitoring </a:t>
            </a:r>
            <a:r>
              <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rPr>
              <a:t>contact: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hlinkClick r:id="rId3"/>
              </a:rPr>
              <a:t>Rosemary.Romero@wildlife.ca.gov</a:t>
            </a:r>
            <a:endPar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rPr>
              <a:t>For in-season updates on </a:t>
            </a:r>
            <a:r>
              <a:rPr kumimoji="0" lang="en-US" sz="2400" b="1"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rPr>
              <a:t>adult salmonid monitoring </a:t>
            </a:r>
            <a:r>
              <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rPr>
              <a:t>contact: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hlinkClick r:id="rId4"/>
              </a:rPr>
              <a:t>Domenic.Giudice@wildlife.ca.gov</a:t>
            </a:r>
            <a:endPar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1E718F"/>
              </a:solidFill>
              <a:effectLst/>
              <a:uLnTx/>
              <a:uFillTx/>
              <a:latin typeface="Century Gothic" panose="020B0502020202020204" pitchFamily="34" charset="0"/>
              <a:ea typeface="+mn-ea"/>
              <a:cs typeface="+mn-cs"/>
            </a:endParaRPr>
          </a:p>
        </p:txBody>
      </p:sp>
      <p:grpSp>
        <p:nvGrpSpPr>
          <p:cNvPr id="19" name="Group 18">
            <a:extLst>
              <a:ext uri="{FF2B5EF4-FFF2-40B4-BE49-F238E27FC236}">
                <a16:creationId xmlns:a16="http://schemas.microsoft.com/office/drawing/2014/main" id="{AF68CBC1-476A-C033-780B-CA8194FC895F}"/>
              </a:ext>
            </a:extLst>
          </p:cNvPr>
          <p:cNvGrpSpPr/>
          <p:nvPr/>
        </p:nvGrpSpPr>
        <p:grpSpPr>
          <a:xfrm>
            <a:off x="6875203" y="4166546"/>
            <a:ext cx="3557111" cy="2535612"/>
            <a:chOff x="4367463" y="3883305"/>
            <a:chExt cx="3557111" cy="2535612"/>
          </a:xfrm>
        </p:grpSpPr>
        <p:pic>
          <p:nvPicPr>
            <p:cNvPr id="6" name="Content Placeholder 7" descr="Four pictures in total. upper left picture is of the mouth of the Klamath River, upper right picture is of a weir installation on Scott River, lower left is of the historic Klamathon Racks, and lower right is of an adult coho salmon.&#10;">
              <a:extLst>
                <a:ext uri="{FF2B5EF4-FFF2-40B4-BE49-F238E27FC236}">
                  <a16:creationId xmlns:a16="http://schemas.microsoft.com/office/drawing/2014/main" id="{60B6809F-215E-5AE7-39B8-09D76601D5F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bwMode="auto">
            <a:xfrm>
              <a:off x="4367463" y="3883305"/>
              <a:ext cx="3557111" cy="2535612"/>
            </a:xfrm>
            <a:prstGeom prst="rect">
              <a:avLst/>
            </a:prstGeom>
            <a:noFill/>
          </p:spPr>
        </p:pic>
        <p:sp>
          <p:nvSpPr>
            <p:cNvPr id="7" name="TextBox 6">
              <a:extLst>
                <a:ext uri="{FF2B5EF4-FFF2-40B4-BE49-F238E27FC236}">
                  <a16:creationId xmlns:a16="http://schemas.microsoft.com/office/drawing/2014/main" id="{F1F90591-AAC2-5A7B-C59C-8EFC68EFFEB8}"/>
                </a:ext>
              </a:extLst>
            </p:cNvPr>
            <p:cNvSpPr txBox="1"/>
            <p:nvPr/>
          </p:nvSpPr>
          <p:spPr>
            <a:xfrm>
              <a:off x="4381111" y="3898342"/>
              <a:ext cx="14237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Coho Salmon</a:t>
              </a:r>
            </a:p>
          </p:txBody>
        </p:sp>
      </p:grpSp>
      <p:grpSp>
        <p:nvGrpSpPr>
          <p:cNvPr id="22" name="Group 21">
            <a:extLst>
              <a:ext uri="{FF2B5EF4-FFF2-40B4-BE49-F238E27FC236}">
                <a16:creationId xmlns:a16="http://schemas.microsoft.com/office/drawing/2014/main" id="{07540F7F-11D0-A475-6F1A-6E204E8DCFEE}"/>
              </a:ext>
            </a:extLst>
          </p:cNvPr>
          <p:cNvGrpSpPr/>
          <p:nvPr/>
        </p:nvGrpSpPr>
        <p:grpSpPr>
          <a:xfrm>
            <a:off x="8631707" y="2062710"/>
            <a:ext cx="3445416" cy="2311585"/>
            <a:chOff x="8448827" y="1747303"/>
            <a:chExt cx="3445416" cy="2311585"/>
          </a:xfrm>
        </p:grpSpPr>
        <p:pic>
          <p:nvPicPr>
            <p:cNvPr id="5" name="Picture Placeholder 12">
              <a:extLst>
                <a:ext uri="{FF2B5EF4-FFF2-40B4-BE49-F238E27FC236}">
                  <a16:creationId xmlns:a16="http://schemas.microsoft.com/office/drawing/2014/main" id="{8DCD88E7-202D-8FC9-F39D-3B5232C08EC4}"/>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8448827" y="1747303"/>
              <a:ext cx="3445416" cy="2311585"/>
            </a:xfrm>
            <a:prstGeom prst="rect">
              <a:avLst/>
            </a:prstGeom>
          </p:spPr>
        </p:pic>
        <p:sp>
          <p:nvSpPr>
            <p:cNvPr id="9" name="TextBox 8">
              <a:extLst>
                <a:ext uri="{FF2B5EF4-FFF2-40B4-BE49-F238E27FC236}">
                  <a16:creationId xmlns:a16="http://schemas.microsoft.com/office/drawing/2014/main" id="{86946254-47C4-DCFD-90E1-3F3870706EFC}"/>
                </a:ext>
              </a:extLst>
            </p:cNvPr>
            <p:cNvSpPr txBox="1"/>
            <p:nvPr/>
          </p:nvSpPr>
          <p:spPr>
            <a:xfrm>
              <a:off x="8448827" y="1747303"/>
              <a:ext cx="17027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Chinook Salmon</a:t>
              </a:r>
            </a:p>
          </p:txBody>
        </p:sp>
      </p:grpSp>
      <p:grpSp>
        <p:nvGrpSpPr>
          <p:cNvPr id="20" name="Group 19">
            <a:extLst>
              <a:ext uri="{FF2B5EF4-FFF2-40B4-BE49-F238E27FC236}">
                <a16:creationId xmlns:a16="http://schemas.microsoft.com/office/drawing/2014/main" id="{F441D69C-98B1-59E7-8219-DDA249A2F1FA}"/>
              </a:ext>
            </a:extLst>
          </p:cNvPr>
          <p:cNvGrpSpPr/>
          <p:nvPr/>
        </p:nvGrpSpPr>
        <p:grpSpPr>
          <a:xfrm>
            <a:off x="2431290" y="4550915"/>
            <a:ext cx="1695657" cy="1943158"/>
            <a:chOff x="9420413" y="4514333"/>
            <a:chExt cx="1695657" cy="1943158"/>
          </a:xfrm>
        </p:grpSpPr>
        <p:pic>
          <p:nvPicPr>
            <p:cNvPr id="8" name="Picture 7" descr="Qr code&#10;&#10;Description automatically generated">
              <a:extLst>
                <a:ext uri="{FF2B5EF4-FFF2-40B4-BE49-F238E27FC236}">
                  <a16:creationId xmlns:a16="http://schemas.microsoft.com/office/drawing/2014/main" id="{386207B9-F1B0-ADBD-2607-31B2DA77895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468096" y="4809517"/>
              <a:ext cx="1647974" cy="1647974"/>
            </a:xfrm>
            <a:prstGeom prst="rect">
              <a:avLst/>
            </a:prstGeom>
          </p:spPr>
        </p:pic>
        <p:sp>
          <p:nvSpPr>
            <p:cNvPr id="10" name="TextBox 9">
              <a:extLst>
                <a:ext uri="{FF2B5EF4-FFF2-40B4-BE49-F238E27FC236}">
                  <a16:creationId xmlns:a16="http://schemas.microsoft.com/office/drawing/2014/main" id="{F8B5C2FA-189B-C695-A1DA-D728EA5CFC9D}"/>
                </a:ext>
              </a:extLst>
            </p:cNvPr>
            <p:cNvSpPr txBox="1"/>
            <p:nvPr/>
          </p:nvSpPr>
          <p:spPr>
            <a:xfrm>
              <a:off x="9420413" y="4514333"/>
              <a:ext cx="16956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Monitoring Plan</a:t>
              </a:r>
            </a:p>
          </p:txBody>
        </p:sp>
      </p:grpSp>
    </p:spTree>
    <p:extLst>
      <p:ext uri="{BB962C8B-B14F-4D97-AF65-F5344CB8AC3E}">
        <p14:creationId xmlns:p14="http://schemas.microsoft.com/office/powerpoint/2010/main" val="3256587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04EF77-9C28-E540-9D7C-41D03285CD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37" b="-288"/>
          <a:stretch/>
        </p:blipFill>
        <p:spPr>
          <a:xfrm rot="5400000">
            <a:off x="6942481" y="1657731"/>
            <a:ext cx="5593151" cy="4606199"/>
          </a:xfrm>
          <a:prstGeom prst="rect">
            <a:avLst/>
          </a:prstGeom>
          <a:ln w="28575">
            <a:solidFill>
              <a:schemeClr val="bg1"/>
            </a:solidFill>
          </a:ln>
        </p:spPr>
      </p:pic>
      <p:sp>
        <p:nvSpPr>
          <p:cNvPr id="6" name="Content Placeholder 2">
            <a:extLst>
              <a:ext uri="{FF2B5EF4-FFF2-40B4-BE49-F238E27FC236}">
                <a16:creationId xmlns:a16="http://schemas.microsoft.com/office/drawing/2014/main" id="{98D00A58-FA9F-7F9B-1D34-C6A026C22C53}"/>
              </a:ext>
            </a:extLst>
          </p:cNvPr>
          <p:cNvSpPr txBox="1">
            <a:spLocks/>
          </p:cNvSpPr>
          <p:nvPr/>
        </p:nvSpPr>
        <p:spPr>
          <a:xfrm>
            <a:off x="538480" y="1078528"/>
            <a:ext cx="6774759" cy="57144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srgbClr val="30859C"/>
                </a:solidFill>
                <a:effectLst/>
                <a:uLnTx/>
                <a:uFillTx/>
                <a:latin typeface="Century Gothic"/>
                <a:ea typeface="+mn-ea"/>
                <a:cs typeface="+mn-cs"/>
              </a:rPr>
              <a:t>Passive Integrative Transponder tag (PIT)</a:t>
            </a:r>
            <a:endParaRPr kumimoji="0" lang="en-US" sz="2800" b="0" i="0" u="none" strike="noStrike" kern="1200" cap="none" spc="0" normalizeH="0" baseline="0" noProof="0" dirty="0">
              <a:ln>
                <a:noFill/>
              </a:ln>
              <a:solidFill>
                <a:srgbClr val="30859C"/>
              </a:solidFill>
              <a:effectLst/>
              <a:uLnTx/>
              <a:uFillTx/>
              <a:latin typeface="Century Gothic"/>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entury Gothic"/>
                <a:ea typeface="+mn-ea"/>
                <a:cs typeface="+mn-cs"/>
              </a:rPr>
              <a:t>RFID tag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srgbClr val="30859C"/>
                </a:solidFill>
                <a:effectLst/>
                <a:uLnTx/>
                <a:uFillTx/>
                <a:latin typeface="Century Gothic"/>
                <a:ea typeface="+mn-ea"/>
                <a:cs typeface="+mn-cs"/>
              </a:rPr>
              <a:t>Shovel Creek</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600" b="0" i="0" u="none" strike="noStrike" kern="1200" cap="none" spc="0" normalizeH="0" baseline="0" noProof="0" dirty="0">
                <a:ln>
                  <a:noFill/>
                </a:ln>
                <a:solidFill>
                  <a:prstClr val="black"/>
                </a:solidFill>
                <a:effectLst/>
                <a:uLnTx/>
                <a:uFillTx/>
                <a:latin typeface="Century Gothic"/>
                <a:ea typeface="+mn-ea"/>
                <a:cs typeface="+mn-cs"/>
              </a:rPr>
              <a:t>June 12-14, 2023</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600" b="1" i="0" u="none" strike="noStrike" kern="1200" cap="none" spc="0" normalizeH="0" baseline="0" noProof="0" dirty="0">
                <a:ln>
                  <a:noFill/>
                </a:ln>
                <a:solidFill>
                  <a:prstClr val="black"/>
                </a:solidFill>
                <a:effectLst/>
                <a:uLnTx/>
                <a:uFillTx/>
                <a:latin typeface="Century Gothic"/>
                <a:ea typeface="+mn-ea"/>
                <a:cs typeface="+mn-cs"/>
              </a:rPr>
              <a:t>95 </a:t>
            </a:r>
            <a:r>
              <a:rPr kumimoji="0" lang="en-US" sz="2600" b="0" i="0" u="none" strike="noStrike" kern="1200" cap="none" spc="0" normalizeH="0" baseline="0" noProof="0" dirty="0">
                <a:ln>
                  <a:noFill/>
                </a:ln>
                <a:solidFill>
                  <a:prstClr val="black"/>
                </a:solidFill>
                <a:effectLst/>
                <a:uLnTx/>
                <a:uFillTx/>
                <a:latin typeface="Century Gothic"/>
                <a:ea typeface="+mn-ea"/>
                <a:cs typeface="+mn-cs"/>
              </a:rPr>
              <a:t>fish tagged</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2200" b="1" i="0" u="none" strike="noStrike" kern="1200" cap="none" spc="0" normalizeH="0" baseline="0" noProof="0" dirty="0">
                <a:ln>
                  <a:noFill/>
                </a:ln>
                <a:solidFill>
                  <a:prstClr val="black"/>
                </a:solidFill>
                <a:effectLst/>
                <a:uLnTx/>
                <a:uFillTx/>
                <a:latin typeface="Century Gothic"/>
                <a:ea typeface="+mn-ea"/>
                <a:cs typeface="+mn-cs"/>
              </a:rPr>
              <a:t>62</a:t>
            </a:r>
            <a:r>
              <a:rPr kumimoji="0" lang="en-US" sz="2200" b="0" i="0" u="none" strike="noStrike" kern="1200" cap="none" spc="0" normalizeH="0" baseline="0" noProof="0" dirty="0">
                <a:ln>
                  <a:noFill/>
                </a:ln>
                <a:solidFill>
                  <a:prstClr val="black"/>
                </a:solidFill>
                <a:effectLst/>
                <a:uLnTx/>
                <a:uFillTx/>
                <a:latin typeface="Century Gothic"/>
                <a:ea typeface="+mn-ea"/>
                <a:cs typeface="+mn-cs"/>
              </a:rPr>
              <a:t> Rainbow trout</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2200" b="1" i="0" u="none" strike="noStrike" kern="1200" cap="none" spc="0" normalizeH="0" baseline="0" noProof="0" dirty="0">
                <a:ln>
                  <a:noFill/>
                </a:ln>
                <a:solidFill>
                  <a:prstClr val="black"/>
                </a:solidFill>
                <a:effectLst/>
                <a:uLnTx/>
                <a:uFillTx/>
                <a:latin typeface="Century Gothic"/>
                <a:ea typeface="+mn-ea"/>
                <a:cs typeface="+mn-cs"/>
              </a:rPr>
              <a:t>33</a:t>
            </a:r>
            <a:r>
              <a:rPr kumimoji="0" lang="en-US" sz="2200" b="0" i="0" u="none" strike="noStrike" kern="1200" cap="none" spc="0" normalizeH="0" baseline="0" noProof="0" dirty="0">
                <a:ln>
                  <a:noFill/>
                </a:ln>
                <a:solidFill>
                  <a:prstClr val="black"/>
                </a:solidFill>
                <a:effectLst/>
                <a:uLnTx/>
                <a:uFillTx/>
                <a:latin typeface="Century Gothic"/>
                <a:ea typeface="+mn-ea"/>
                <a:cs typeface="+mn-cs"/>
              </a:rPr>
              <a:t> Brown trout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srgbClr val="30859C"/>
                </a:solidFill>
                <a:effectLst/>
                <a:uLnTx/>
                <a:uFillTx/>
                <a:latin typeface="Century Gothic"/>
                <a:ea typeface="+mn-ea"/>
                <a:cs typeface="+mn-cs"/>
              </a:rPr>
              <a:t>Jenny Creek</a:t>
            </a:r>
            <a:endParaRPr kumimoji="0" lang="en-US" sz="2800" b="0" i="0" u="none" strike="noStrike" kern="1200" cap="none" spc="0" normalizeH="0" baseline="0" noProof="0" dirty="0">
              <a:ln>
                <a:noFill/>
              </a:ln>
              <a:solidFill>
                <a:srgbClr val="30859C"/>
              </a:solidFill>
              <a:effectLst/>
              <a:uLnTx/>
              <a:uFillTx/>
              <a:latin typeface="Century Gothic"/>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entury Gothic"/>
                <a:ea typeface="+mn-ea"/>
                <a:cs typeface="+mn-cs"/>
              </a:rPr>
              <a:t>August 1, 2023</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prstClr val="black"/>
                </a:solidFill>
                <a:effectLst/>
                <a:uLnTx/>
                <a:uFillTx/>
                <a:latin typeface="Century Gothic"/>
                <a:ea typeface="+mn-ea"/>
                <a:cs typeface="+mn-cs"/>
              </a:rPr>
              <a:t>24</a:t>
            </a:r>
            <a:r>
              <a:rPr kumimoji="0" lang="en-US" sz="2200" b="0" i="0" u="none" strike="noStrike" kern="1200" cap="none" spc="0" normalizeH="0" baseline="0" noProof="0" dirty="0">
                <a:ln>
                  <a:noFill/>
                </a:ln>
                <a:solidFill>
                  <a:prstClr val="black"/>
                </a:solidFill>
                <a:effectLst/>
                <a:uLnTx/>
                <a:uFillTx/>
                <a:latin typeface="Century Gothic"/>
                <a:ea typeface="+mn-ea"/>
                <a:cs typeface="+mn-cs"/>
              </a:rPr>
              <a:t> Rainbow trout tagged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a:ln>
                  <a:noFill/>
                </a:ln>
                <a:solidFill>
                  <a:prstClr val="black"/>
                </a:solidFill>
                <a:effectLst/>
                <a:uLnTx/>
                <a:uFillTx/>
                <a:latin typeface="Century Gothic"/>
                <a:ea typeface="+mn-ea"/>
                <a:cs typeface="+mn-cs"/>
              </a:rPr>
              <a:t>With ODFW </a:t>
            </a:r>
            <a:r>
              <a:rPr kumimoji="0" lang="en-US" sz="2600" b="0" i="0" u="none" strike="noStrike" kern="1200" cap="none" spc="0" normalizeH="0" baseline="0" noProof="0" dirty="0">
                <a:ln>
                  <a:noFill/>
                </a:ln>
                <a:solidFill>
                  <a:prstClr val="black"/>
                </a:solidFill>
                <a:effectLst/>
                <a:uLnTx/>
                <a:uFillTx/>
                <a:latin typeface="Century Gothic"/>
                <a:ea typeface="+mn-ea"/>
                <a:cs typeface="+mn-cs"/>
              </a:rPr>
              <a:t>Red Band Trout PIT tagging program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600" b="1"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gradFill>
                <a:gsLst>
                  <a:gs pos="34000">
                    <a:prstClr val="black">
                      <a:lumMod val="93000"/>
                    </a:prstClr>
                  </a:gs>
                  <a:gs pos="0">
                    <a:prstClr val="white">
                      <a:lumMod val="25000"/>
                      <a:lumOff val="75000"/>
                    </a:prstClr>
                  </a:gs>
                  <a:gs pos="100000">
                    <a:srgbClr val="44546A">
                      <a:lumMod val="0"/>
                      <a:lumOff val="100000"/>
                    </a:srgbClr>
                  </a:gs>
                </a:gsLst>
                <a:lin ang="4800000" scaled="0"/>
              </a:gradFill>
              <a:effectLst/>
              <a:uLnTx/>
              <a:uFillTx/>
              <a:latin typeface="Century Gothic"/>
              <a:ea typeface="+mn-ea"/>
              <a:cs typeface="+mn-cs"/>
            </a:endParaRPr>
          </a:p>
        </p:txBody>
      </p:sp>
      <p:pic>
        <p:nvPicPr>
          <p:cNvPr id="7" name="Picture 6">
            <a:extLst>
              <a:ext uri="{FF2B5EF4-FFF2-40B4-BE49-F238E27FC236}">
                <a16:creationId xmlns:a16="http://schemas.microsoft.com/office/drawing/2014/main" id="{A31F6481-2C72-7A4B-F544-AB1F518E1B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05424" y="2869958"/>
            <a:ext cx="3082249" cy="1833113"/>
          </a:xfrm>
          <a:prstGeom prst="rect">
            <a:avLst/>
          </a:prstGeom>
          <a:ln w="28575">
            <a:solidFill>
              <a:schemeClr val="bg1"/>
            </a:solidFill>
          </a:ln>
        </p:spPr>
      </p:pic>
      <p:sp>
        <p:nvSpPr>
          <p:cNvPr id="8" name="TextBox 7">
            <a:extLst>
              <a:ext uri="{FF2B5EF4-FFF2-40B4-BE49-F238E27FC236}">
                <a16:creationId xmlns:a16="http://schemas.microsoft.com/office/drawing/2014/main" id="{CB6CA655-85D6-293F-A203-93A45D3D87D6}"/>
              </a:ext>
            </a:extLst>
          </p:cNvPr>
          <p:cNvSpPr txBox="1"/>
          <p:nvPr/>
        </p:nvSpPr>
        <p:spPr>
          <a:xfrm>
            <a:off x="7470721" y="6372278"/>
            <a:ext cx="1535291" cy="369332"/>
          </a:xfrm>
          <a:prstGeom prst="rect">
            <a:avLst/>
          </a:prstGeom>
          <a:solidFill>
            <a:srgbClr val="808080">
              <a:alpha val="42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alibri" panose="020F0502020204030204"/>
                <a:ea typeface="+mn-ea"/>
                <a:cs typeface="+mn-cs"/>
              </a:rPr>
              <a:t>Jenny Creek</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itle 5">
            <a:extLst>
              <a:ext uri="{FF2B5EF4-FFF2-40B4-BE49-F238E27FC236}">
                <a16:creationId xmlns:a16="http://schemas.microsoft.com/office/drawing/2014/main" id="{2DFE88CA-D183-F0E0-B6AB-F2E3D35ECB78}"/>
              </a:ext>
            </a:extLst>
          </p:cNvPr>
          <p:cNvSpPr txBox="1">
            <a:spLocks/>
          </p:cNvSpPr>
          <p:nvPr/>
        </p:nvSpPr>
        <p:spPr>
          <a:xfrm>
            <a:off x="380998" y="437908"/>
            <a:ext cx="11421291" cy="7604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E718F"/>
                </a:solidFill>
                <a:latin typeface="Century Gothic" panose="020B0502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1E718F"/>
                </a:solidFill>
                <a:effectLst/>
                <a:uLnTx/>
                <a:uFillTx/>
                <a:latin typeface="Century Gothic" panose="020B0502020202020204" pitchFamily="34" charset="0"/>
                <a:ea typeface="+mj-ea"/>
                <a:cs typeface="+mj-cs"/>
              </a:rPr>
              <a:t>CDFW Heritage and Wild Trout Program 2023</a:t>
            </a:r>
          </a:p>
        </p:txBody>
      </p:sp>
    </p:spTree>
    <p:extLst>
      <p:ext uri="{BB962C8B-B14F-4D97-AF65-F5344CB8AC3E}">
        <p14:creationId xmlns:p14="http://schemas.microsoft.com/office/powerpoint/2010/main" val="2789625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144"/>
          <p:cNvSpPr/>
          <p:nvPr/>
        </p:nvSpPr>
        <p:spPr>
          <a:xfrm>
            <a:off x="3392557" y="1475410"/>
            <a:ext cx="7138504" cy="964591"/>
          </a:xfrm>
          <a:prstGeom prst="roundRect">
            <a:avLst>
              <a:gd name="adj" fmla="val 16667"/>
            </a:avLst>
          </a:prstGeom>
          <a:noFill/>
          <a:ln w="76200" cap="flat" cmpd="sng">
            <a:solidFill>
              <a:schemeClr val="lt1"/>
            </a:solidFill>
            <a:prstDash val="solid"/>
            <a:miter lim="800000"/>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1048" name="Google Shape;1048;p144"/>
          <p:cNvSpPr/>
          <p:nvPr/>
        </p:nvSpPr>
        <p:spPr>
          <a:xfrm>
            <a:off x="4194306" y="1007486"/>
            <a:ext cx="547687" cy="692151"/>
          </a:xfrm>
          <a:prstGeom prst="downArrow">
            <a:avLst>
              <a:gd name="adj1" fmla="val 50000"/>
              <a:gd name="adj2" fmla="val 50000"/>
            </a:avLst>
          </a:prstGeom>
          <a:solidFill>
            <a:srgbClr val="3FA5B0"/>
          </a:solidFill>
          <a:ln>
            <a:solidFill>
              <a:schemeClr val="tx1"/>
            </a:solid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latin typeface="Arial"/>
              <a:ea typeface="Arial"/>
              <a:cs typeface="Arial"/>
              <a:sym typeface="Arial"/>
            </a:endParaRPr>
          </a:p>
        </p:txBody>
      </p:sp>
      <p:sp>
        <p:nvSpPr>
          <p:cNvPr id="1049" name="Google Shape;1049;p144"/>
          <p:cNvSpPr/>
          <p:nvPr/>
        </p:nvSpPr>
        <p:spPr>
          <a:xfrm>
            <a:off x="9176462" y="1014111"/>
            <a:ext cx="547687" cy="692151"/>
          </a:xfrm>
          <a:prstGeom prst="downArrow">
            <a:avLst>
              <a:gd name="adj1" fmla="val 50000"/>
              <a:gd name="adj2" fmla="val 50000"/>
            </a:avLst>
          </a:prstGeom>
          <a:solidFill>
            <a:srgbClr val="3FA5B0"/>
          </a:solidFill>
          <a:ln>
            <a:solidFill>
              <a:schemeClr val="tx1"/>
            </a:solid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latin typeface="Arial"/>
              <a:ea typeface="Arial"/>
              <a:cs typeface="Arial"/>
              <a:sym typeface="Arial"/>
            </a:endParaRPr>
          </a:p>
        </p:txBody>
      </p:sp>
      <p:sp>
        <p:nvSpPr>
          <p:cNvPr id="1050" name="Google Shape;1050;p144"/>
          <p:cNvSpPr/>
          <p:nvPr/>
        </p:nvSpPr>
        <p:spPr>
          <a:xfrm rot="5400000">
            <a:off x="7269789" y="3515465"/>
            <a:ext cx="547687" cy="692151"/>
          </a:xfrm>
          <a:prstGeom prst="downArrow">
            <a:avLst>
              <a:gd name="adj1" fmla="val 50000"/>
              <a:gd name="adj2" fmla="val 50000"/>
            </a:avLst>
          </a:prstGeom>
          <a:solidFill>
            <a:srgbClr val="2F5496"/>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Arial"/>
              <a:ea typeface="Arial"/>
              <a:cs typeface="Arial"/>
              <a:sym typeface="Arial"/>
            </a:endParaRPr>
          </a:p>
        </p:txBody>
      </p:sp>
      <p:sp>
        <p:nvSpPr>
          <p:cNvPr id="1051" name="Google Shape;1051;p144"/>
          <p:cNvSpPr/>
          <p:nvPr/>
        </p:nvSpPr>
        <p:spPr>
          <a:xfrm>
            <a:off x="242324" y="152659"/>
            <a:ext cx="5256000" cy="1107996"/>
          </a:xfrm>
          <a:prstGeom prst="roundRect">
            <a:avLst>
              <a:gd name="adj" fmla="val 5892"/>
            </a:avLst>
          </a:prstGeom>
          <a:solidFill>
            <a:srgbClr val="3FA5B0"/>
          </a:solidFill>
          <a:ln>
            <a:solidFill>
              <a:schemeClr val="tx1">
                <a:lumMod val="85000"/>
                <a:lumOff val="15000"/>
              </a:schemeClr>
            </a:solidFill>
          </a:ln>
        </p:spPr>
        <p:txBody>
          <a:bodyPr spcFirstLastPara="1" wrap="square" lIns="182850" tIns="60925" rIns="121900" bIns="60925" anchor="ctr"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cap="none">
                <a:solidFill>
                  <a:schemeClr val="bg1"/>
                </a:solidFill>
                <a:latin typeface="Calibri"/>
                <a:ea typeface="Calibri"/>
                <a:cs typeface="Calibri"/>
                <a:sym typeface="Calibri"/>
              </a:rPr>
              <a:t>Use the meeting chat if you need assistance. </a:t>
            </a:r>
            <a:endParaRPr sz="2400" b="0" i="0" u="none" strike="noStrike" cap="none">
              <a:solidFill>
                <a:schemeClr val="bg1"/>
              </a:solidFill>
              <a:latin typeface="Calibri"/>
              <a:ea typeface="Calibri"/>
              <a:cs typeface="Calibri"/>
              <a:sym typeface="Calibri"/>
            </a:endParaRPr>
          </a:p>
          <a:p>
            <a:pPr marL="457189" marR="0" lvl="1" indent="0" algn="l" rtl="0">
              <a:lnSpc>
                <a:spcPct val="100000"/>
              </a:lnSpc>
              <a:spcBef>
                <a:spcPts val="0"/>
              </a:spcBef>
              <a:spcAft>
                <a:spcPts val="0"/>
              </a:spcAft>
              <a:buClr>
                <a:schemeClr val="lt1"/>
              </a:buClr>
              <a:buSzPts val="1400"/>
              <a:buFont typeface="Calibri"/>
              <a:buNone/>
            </a:pPr>
            <a:r>
              <a:rPr lang="en-US" sz="1400" b="0" i="0" u="none" strike="noStrike" cap="none">
                <a:solidFill>
                  <a:schemeClr val="bg1"/>
                </a:solidFill>
                <a:latin typeface="Calibri"/>
                <a:ea typeface="Calibri"/>
                <a:cs typeface="Calibri"/>
                <a:sym typeface="Calibri"/>
              </a:rPr>
              <a:t>Chats can be seen by all participants.</a:t>
            </a:r>
            <a:endParaRPr sz="2400" b="0" i="0" u="none" strike="noStrike" cap="none">
              <a:solidFill>
                <a:schemeClr val="bg1"/>
              </a:solidFill>
              <a:latin typeface="Calibri"/>
              <a:ea typeface="Calibri"/>
              <a:cs typeface="Calibri"/>
              <a:sym typeface="Calibri"/>
            </a:endParaRPr>
          </a:p>
        </p:txBody>
      </p:sp>
      <p:sp>
        <p:nvSpPr>
          <p:cNvPr id="1052" name="Google Shape;1052;p144"/>
          <p:cNvSpPr/>
          <p:nvPr/>
        </p:nvSpPr>
        <p:spPr>
          <a:xfrm>
            <a:off x="5747304" y="152659"/>
            <a:ext cx="6249468" cy="1107996"/>
          </a:xfrm>
          <a:prstGeom prst="roundRect">
            <a:avLst>
              <a:gd name="adj" fmla="val 5892"/>
            </a:avLst>
          </a:prstGeom>
          <a:solidFill>
            <a:srgbClr val="3FA5B0"/>
          </a:solidFill>
          <a:ln>
            <a:solidFill>
              <a:schemeClr val="tx1">
                <a:lumMod val="85000"/>
                <a:lumOff val="15000"/>
              </a:schemeClr>
            </a:solidFill>
          </a:ln>
        </p:spPr>
        <p:txBody>
          <a:bodyPr spcFirstLastPara="1" wrap="square" lIns="182850" tIns="60925" rIns="121900" bIns="60925" anchor="ctr"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cap="none">
                <a:solidFill>
                  <a:schemeClr val="bg1"/>
                </a:solidFill>
                <a:latin typeface="Calibri"/>
                <a:ea typeface="Calibri"/>
                <a:cs typeface="Calibri"/>
                <a:sym typeface="Calibri"/>
              </a:rPr>
              <a:t>Please mute yourself when not speaking.</a:t>
            </a:r>
            <a:endParaRPr sz="2400" b="0" i="0" u="none" strike="noStrike" cap="none">
              <a:solidFill>
                <a:schemeClr val="bg1"/>
              </a:solidFill>
              <a:latin typeface="Calibri"/>
              <a:ea typeface="Calibri"/>
              <a:cs typeface="Calibri"/>
              <a:sym typeface="Calibri"/>
            </a:endParaRPr>
          </a:p>
          <a:p>
            <a:pPr marL="458777" marR="0" lvl="1" indent="0" algn="l" rtl="0">
              <a:lnSpc>
                <a:spcPct val="100000"/>
              </a:lnSpc>
              <a:spcBef>
                <a:spcPts val="0"/>
              </a:spcBef>
              <a:spcAft>
                <a:spcPts val="0"/>
              </a:spcAft>
              <a:buClr>
                <a:schemeClr val="lt1"/>
              </a:buClr>
              <a:buSzPts val="1400"/>
              <a:buFont typeface="Calibri"/>
              <a:buNone/>
            </a:pPr>
            <a:r>
              <a:rPr lang="en-US" sz="1400" b="0" i="0" u="none" strike="noStrike" cap="none">
                <a:solidFill>
                  <a:schemeClr val="bg1"/>
                </a:solidFill>
                <a:latin typeface="Calibri"/>
                <a:ea typeface="Calibri"/>
                <a:cs typeface="Calibri"/>
                <a:sym typeface="Calibri"/>
              </a:rPr>
              <a:t>Use *6 to mute phone audio.</a:t>
            </a:r>
            <a:endParaRPr sz="2400" b="0" i="0" u="none" strike="noStrike" cap="none">
              <a:solidFill>
                <a:schemeClr val="bg1"/>
              </a:solidFill>
              <a:latin typeface="Calibri"/>
              <a:ea typeface="Calibri"/>
              <a:cs typeface="Calibri"/>
              <a:sym typeface="Calibri"/>
            </a:endParaRPr>
          </a:p>
          <a:p>
            <a:pPr marL="458777" marR="0" lvl="1" indent="0" algn="l" rtl="0">
              <a:lnSpc>
                <a:spcPct val="100000"/>
              </a:lnSpc>
              <a:spcBef>
                <a:spcPts val="0"/>
              </a:spcBef>
              <a:spcAft>
                <a:spcPts val="0"/>
              </a:spcAft>
              <a:buClr>
                <a:schemeClr val="lt1"/>
              </a:buClr>
              <a:buSzPts val="1400"/>
              <a:buFont typeface="Calibri"/>
              <a:buNone/>
            </a:pPr>
            <a:r>
              <a:rPr lang="en-US" sz="1400" b="0" i="0" u="none" strike="noStrike" cap="none">
                <a:solidFill>
                  <a:schemeClr val="bg1"/>
                </a:solidFill>
                <a:latin typeface="Calibri"/>
                <a:ea typeface="Calibri"/>
                <a:cs typeface="Calibri"/>
                <a:sym typeface="Calibri"/>
              </a:rPr>
              <a:t>Use the microphone icon on the control bar to mute computer audio.</a:t>
            </a:r>
            <a:endParaRPr sz="2400" b="0" i="0" u="none" strike="noStrike" cap="none">
              <a:solidFill>
                <a:schemeClr val="bg1"/>
              </a:solidFill>
              <a:latin typeface="Calibri"/>
              <a:ea typeface="Calibri"/>
              <a:cs typeface="Calibri"/>
              <a:sym typeface="Calibri"/>
            </a:endParaRPr>
          </a:p>
        </p:txBody>
      </p:sp>
      <p:sp>
        <p:nvSpPr>
          <p:cNvPr id="1053" name="Google Shape;1053;p144"/>
          <p:cNvSpPr/>
          <p:nvPr/>
        </p:nvSpPr>
        <p:spPr>
          <a:xfrm>
            <a:off x="9314135" y="3155826"/>
            <a:ext cx="2760461" cy="1543620"/>
          </a:xfrm>
          <a:prstGeom prst="roundRect">
            <a:avLst>
              <a:gd name="adj" fmla="val 5892"/>
            </a:avLst>
          </a:prstGeom>
          <a:solidFill>
            <a:srgbClr val="3FA5B0"/>
          </a:solidFill>
          <a:ln>
            <a:solidFill>
              <a:schemeClr val="tx1">
                <a:lumMod val="85000"/>
                <a:lumOff val="15000"/>
              </a:schemeClr>
            </a:solidFill>
          </a:ln>
        </p:spPr>
        <p:txBody>
          <a:bodyPr spcFirstLastPara="1" wrap="square" lIns="182850" tIns="60925" rIns="121900" bIns="60925" anchor="ctr"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cap="none">
                <a:solidFill>
                  <a:schemeClr val="bg1"/>
                </a:solidFill>
                <a:latin typeface="Calibri"/>
                <a:ea typeface="Calibri"/>
                <a:cs typeface="Calibri"/>
                <a:sym typeface="Calibri"/>
              </a:rPr>
              <a:t>If you are having problems with audio/video, check your device settings.</a:t>
            </a:r>
            <a:endParaRPr sz="1800" b="0" i="0" u="none" strike="noStrike" cap="none">
              <a:solidFill>
                <a:schemeClr val="bg1"/>
              </a:solidFill>
              <a:latin typeface="Calibri"/>
              <a:ea typeface="Calibri"/>
              <a:cs typeface="Calibri"/>
              <a:sym typeface="Calibri"/>
            </a:endParaRPr>
          </a:p>
        </p:txBody>
      </p:sp>
      <p:pic>
        <p:nvPicPr>
          <p:cNvPr id="1054" name="Google Shape;1054;p144"/>
          <p:cNvPicPr preferRelativeResize="0"/>
          <p:nvPr/>
        </p:nvPicPr>
        <p:blipFill rotWithShape="1">
          <a:blip r:embed="rId3">
            <a:alphaModFix/>
          </a:blip>
          <a:srcRect/>
          <a:stretch/>
        </p:blipFill>
        <p:spPr>
          <a:xfrm>
            <a:off x="4122570" y="1712887"/>
            <a:ext cx="7534275" cy="647700"/>
          </a:xfrm>
          <a:prstGeom prst="rect">
            <a:avLst/>
          </a:prstGeom>
          <a:noFill/>
          <a:ln>
            <a:noFill/>
          </a:ln>
        </p:spPr>
      </p:pic>
      <p:pic>
        <p:nvPicPr>
          <p:cNvPr id="1055" name="Google Shape;1055;p1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171159" y="2481123"/>
            <a:ext cx="1544302" cy="4219455"/>
          </a:xfrm>
          <a:prstGeom prst="rect">
            <a:avLst/>
          </a:prstGeom>
          <a:noFill/>
          <a:ln>
            <a:noFill/>
          </a:ln>
        </p:spPr>
      </p:pic>
      <p:sp>
        <p:nvSpPr>
          <p:cNvPr id="1056" name="Google Shape;1056;p144"/>
          <p:cNvSpPr txBox="1">
            <a:spLocks noGrp="1"/>
          </p:cNvSpPr>
          <p:nvPr>
            <p:ph type="title"/>
          </p:nvPr>
        </p:nvSpPr>
        <p:spPr>
          <a:xfrm>
            <a:off x="242324" y="2892233"/>
            <a:ext cx="6913266" cy="26946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000"/>
              <a:buFont typeface="Calibri"/>
              <a:buNone/>
            </a:pPr>
            <a:r>
              <a:rPr lang="en-US" sz="2000" b="1" dirty="0"/>
              <a:t>Virtual participants:</a:t>
            </a:r>
            <a:br>
              <a:rPr lang="en-US" sz="2000" b="1" dirty="0"/>
            </a:br>
            <a:r>
              <a:rPr lang="en-US" sz="2000" b="1" dirty="0"/>
              <a:t>	</a:t>
            </a:r>
            <a:r>
              <a:rPr lang="en-US" sz="2000" dirty="0"/>
              <a:t>Please leave web cameras on to facilitate discussion</a:t>
            </a:r>
            <a:br>
              <a:rPr lang="en-US" sz="2000" dirty="0"/>
            </a:br>
            <a:r>
              <a:rPr lang="en-US" sz="2000" dirty="0"/>
              <a:t>	Please use the chat to introduce yourself (name and affiliation)</a:t>
            </a:r>
            <a:r>
              <a:rPr lang="en-US" sz="2000" b="1" dirty="0"/>
              <a:t> </a:t>
            </a:r>
            <a:br>
              <a:rPr lang="en-US" sz="2000" b="1" dirty="0"/>
            </a:br>
            <a:br>
              <a:rPr lang="en-US" sz="2000" b="1" dirty="0"/>
            </a:br>
            <a:r>
              <a:rPr lang="en-US" sz="2000" b="1" dirty="0"/>
              <a:t>In-person participants:</a:t>
            </a:r>
            <a:br>
              <a:rPr lang="en-US" sz="2000" dirty="0"/>
            </a:br>
            <a:r>
              <a:rPr lang="en-US" sz="2000" dirty="0"/>
              <a:t>	Please sign in on sheet</a:t>
            </a:r>
            <a:br>
              <a:rPr lang="en-US" sz="2000" dirty="0"/>
            </a:br>
            <a:r>
              <a:rPr lang="en-US" sz="2000" dirty="0"/>
              <a:t>	Please grab a name tag</a:t>
            </a:r>
            <a:br>
              <a:rPr lang="en-US" sz="2000" b="1" dirty="0"/>
            </a:br>
            <a:endParaRPr sz="2000" dirty="0"/>
          </a:p>
        </p:txBody>
      </p:sp>
      <p:sp>
        <p:nvSpPr>
          <p:cNvPr id="1058" name="Google Shape;1058;p144"/>
          <p:cNvSpPr/>
          <p:nvPr/>
        </p:nvSpPr>
        <p:spPr>
          <a:xfrm>
            <a:off x="8086516" y="2235174"/>
            <a:ext cx="547687" cy="692151"/>
          </a:xfrm>
          <a:prstGeom prst="downArrow">
            <a:avLst>
              <a:gd name="adj1" fmla="val 50000"/>
              <a:gd name="adj2" fmla="val 50000"/>
            </a:avLst>
          </a:prstGeom>
          <a:solidFill>
            <a:srgbClr val="3FA5B0"/>
          </a:solidFill>
          <a:ln>
            <a:solidFill>
              <a:schemeClr val="tx1"/>
            </a:solid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029B0-1778-D4F9-C0B8-81DCBA2C5B9D}"/>
              </a:ext>
            </a:extLst>
          </p:cNvPr>
          <p:cNvSpPr>
            <a:spLocks noGrp="1"/>
          </p:cNvSpPr>
          <p:nvPr>
            <p:ph type="ctrTitle"/>
          </p:nvPr>
        </p:nvSpPr>
        <p:spPr>
          <a:xfrm>
            <a:off x="1760140" y="931059"/>
            <a:ext cx="3928454" cy="1268002"/>
          </a:xfrm>
        </p:spPr>
        <p:txBody>
          <a:bodyPr>
            <a:noAutofit/>
          </a:bodyPr>
          <a:lstStyle/>
          <a:p>
            <a:pPr>
              <a:lnSpc>
                <a:spcPct val="90000"/>
              </a:lnSpc>
            </a:pPr>
            <a:r>
              <a:rPr lang="en-US" sz="2800" dirty="0">
                <a:solidFill>
                  <a:schemeClr val="bg1"/>
                </a:solidFill>
              </a:rPr>
              <a:t>Use of Cold-Water Refuges by Out-migrating Juvenile Chinook Salmon, in the Klamath River</a:t>
            </a:r>
          </a:p>
        </p:txBody>
      </p:sp>
      <p:sp>
        <p:nvSpPr>
          <p:cNvPr id="3" name="Subtitle 2">
            <a:extLst>
              <a:ext uri="{FF2B5EF4-FFF2-40B4-BE49-F238E27FC236}">
                <a16:creationId xmlns:a16="http://schemas.microsoft.com/office/drawing/2014/main" id="{DE3A98E2-6242-376F-CB98-C4C3D26A2D90}"/>
              </a:ext>
            </a:extLst>
          </p:cNvPr>
          <p:cNvSpPr>
            <a:spLocks noGrp="1"/>
          </p:cNvSpPr>
          <p:nvPr>
            <p:ph type="subTitle" idx="1"/>
          </p:nvPr>
        </p:nvSpPr>
        <p:spPr>
          <a:xfrm>
            <a:off x="1526381" y="2364455"/>
            <a:ext cx="4264906" cy="3465056"/>
          </a:xfrm>
        </p:spPr>
        <p:txBody>
          <a:bodyPr>
            <a:noAutofit/>
          </a:bodyPr>
          <a:lstStyle/>
          <a:p>
            <a:pPr>
              <a:lnSpc>
                <a:spcPct val="90000"/>
              </a:lnSpc>
            </a:pPr>
            <a:r>
              <a:rPr lang="en-US" sz="2400" b="1" dirty="0">
                <a:solidFill>
                  <a:schemeClr val="bg1"/>
                </a:solidFill>
              </a:rPr>
              <a:t>Please contact authors for more information</a:t>
            </a:r>
          </a:p>
          <a:p>
            <a:pPr>
              <a:lnSpc>
                <a:spcPct val="90000"/>
              </a:lnSpc>
            </a:pPr>
            <a:r>
              <a:rPr lang="en-US" sz="2000" dirty="0">
                <a:solidFill>
                  <a:schemeClr val="bg1"/>
                </a:solidFill>
              </a:rPr>
              <a:t>Chris </a:t>
            </a:r>
            <a:r>
              <a:rPr lang="en-US" sz="2000" dirty="0" err="1">
                <a:solidFill>
                  <a:schemeClr val="bg1"/>
                </a:solidFill>
              </a:rPr>
              <a:t>Pullano</a:t>
            </a:r>
            <a:r>
              <a:rPr lang="en-US" sz="2000" dirty="0">
                <a:solidFill>
                  <a:schemeClr val="bg1"/>
                </a:solidFill>
              </a:rPr>
              <a:t>, Summer Burdick, </a:t>
            </a:r>
            <a:r>
              <a:rPr lang="en-US" sz="2000" dirty="0" err="1">
                <a:solidFill>
                  <a:schemeClr val="bg1"/>
                </a:solidFill>
              </a:rPr>
              <a:t>Toz</a:t>
            </a:r>
            <a:r>
              <a:rPr lang="en-US" sz="2000" dirty="0">
                <a:solidFill>
                  <a:schemeClr val="bg1"/>
                </a:solidFill>
              </a:rPr>
              <a:t> Soto, Alex Corum, Alma Nunez Gutierrez, Rosemary Romero, Betsy Stapleton and Aaron </a:t>
            </a:r>
            <a:r>
              <a:rPr lang="en-US" sz="2000" dirty="0" err="1">
                <a:solidFill>
                  <a:schemeClr val="bg1"/>
                </a:solidFill>
              </a:rPr>
              <a:t>Bachelier</a:t>
            </a:r>
            <a:endParaRPr lang="en-US" sz="2000" dirty="0">
              <a:solidFill>
                <a:schemeClr val="bg1"/>
              </a:solidFill>
            </a:endParaRPr>
          </a:p>
          <a:p>
            <a:pPr>
              <a:lnSpc>
                <a:spcPct val="90000"/>
              </a:lnSpc>
            </a:pPr>
            <a:endParaRPr lang="en-US" sz="2000" dirty="0"/>
          </a:p>
          <a:p>
            <a:pPr>
              <a:lnSpc>
                <a:spcPct val="90000"/>
              </a:lnSpc>
            </a:pPr>
            <a:r>
              <a:rPr lang="en-US" sz="2000" dirty="0">
                <a:solidFill>
                  <a:schemeClr val="bg1"/>
                </a:solidFill>
              </a:rPr>
              <a:t>Klamath Basin Fisheries Collaborative</a:t>
            </a:r>
          </a:p>
          <a:p>
            <a:pPr>
              <a:lnSpc>
                <a:spcPct val="90000"/>
              </a:lnSpc>
            </a:pPr>
            <a:r>
              <a:rPr lang="en-US" sz="2000" dirty="0">
                <a:solidFill>
                  <a:schemeClr val="bg1"/>
                </a:solidFill>
              </a:rPr>
              <a:t>Klamath Falls, Oregon</a:t>
            </a:r>
          </a:p>
          <a:p>
            <a:pPr>
              <a:lnSpc>
                <a:spcPct val="90000"/>
              </a:lnSpc>
            </a:pPr>
            <a:r>
              <a:rPr lang="en-US" sz="2000" dirty="0">
                <a:solidFill>
                  <a:schemeClr val="bg1"/>
                </a:solidFill>
              </a:rPr>
              <a:t>May, 5, 2024</a:t>
            </a:r>
          </a:p>
        </p:txBody>
      </p:sp>
      <p:sp>
        <p:nvSpPr>
          <p:cNvPr id="6" name="TextBox 5">
            <a:extLst>
              <a:ext uri="{FF2B5EF4-FFF2-40B4-BE49-F238E27FC236}">
                <a16:creationId xmlns:a16="http://schemas.microsoft.com/office/drawing/2014/main" id="{454FB926-B82F-67B6-53F0-7DE2C6983D3C}"/>
              </a:ext>
            </a:extLst>
          </p:cNvPr>
          <p:cNvSpPr txBox="1"/>
          <p:nvPr/>
        </p:nvSpPr>
        <p:spPr>
          <a:xfrm>
            <a:off x="1650555" y="5829511"/>
            <a:ext cx="3612526" cy="784830"/>
          </a:xfrm>
          <a:prstGeom prst="rect">
            <a:avLst/>
          </a:prstGeom>
          <a:noFill/>
        </p:spPr>
        <p:txBody>
          <a:bodyPr wrap="square">
            <a:spAutoFit/>
          </a:bodyPr>
          <a:lstStyle/>
          <a:p>
            <a:pPr>
              <a:buClrTx/>
            </a:pPr>
            <a:r>
              <a:rPr lang="en-US" sz="900" kern="1200" dirty="0">
                <a:solidFill>
                  <a:prstClr val="white"/>
                </a:solidFill>
                <a:latin typeface="Calibri" panose="020F0502020204030204" pitchFamily="34" charset="0"/>
                <a:ea typeface="+mn-ea"/>
                <a:cs typeface="+mn-cs"/>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900" kern="1200" dirty="0">
              <a:solidFill>
                <a:prstClr val="white"/>
              </a:solidFill>
              <a:latin typeface="Calibri" panose="020F0502020204030204"/>
              <a:ea typeface="+mn-ea"/>
              <a:cs typeface="+mn-cs"/>
            </a:endParaRPr>
          </a:p>
        </p:txBody>
      </p:sp>
      <p:pic>
        <p:nvPicPr>
          <p:cNvPr id="7" name="Picture 27" descr="A calm movement of water in the river">
            <a:extLst>
              <a:ext uri="{FF2B5EF4-FFF2-40B4-BE49-F238E27FC236}">
                <a16:creationId xmlns:a16="http://schemas.microsoft.com/office/drawing/2014/main" id="{1F402E01-E7E2-BC05-0BC1-2E78671C98AA}"/>
              </a:ext>
            </a:extLst>
          </p:cNvPr>
          <p:cNvPicPr>
            <a:picLocks noChangeAspect="1"/>
          </p:cNvPicPr>
          <p:nvPr/>
        </p:nvPicPr>
        <p:blipFill rotWithShape="1">
          <a:blip r:embed="rId3" cstate="email">
            <a:duotone>
              <a:prstClr val="black"/>
              <a:prstClr val="white"/>
            </a:duotone>
            <a:extLst>
              <a:ext uri="{28A0092B-C50C-407E-A947-70E740481C1C}">
                <a14:useLocalDpi xmlns:a14="http://schemas.microsoft.com/office/drawing/2010/main"/>
              </a:ext>
            </a:extLst>
          </a:blip>
          <a:srcRect b="-2"/>
          <a:stretch/>
        </p:blipFill>
        <p:spPr>
          <a:xfrm>
            <a:off x="5366658" y="-1"/>
            <a:ext cx="529896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p:spPr>
      </p:pic>
      <p:sp>
        <p:nvSpPr>
          <p:cNvPr id="4" name="TextBox 3">
            <a:extLst>
              <a:ext uri="{FF2B5EF4-FFF2-40B4-BE49-F238E27FC236}">
                <a16:creationId xmlns:a16="http://schemas.microsoft.com/office/drawing/2014/main" id="{D94C9985-B890-7EF2-2A09-BCCB23AFFBDA}"/>
              </a:ext>
            </a:extLst>
          </p:cNvPr>
          <p:cNvSpPr txBox="1"/>
          <p:nvPr/>
        </p:nvSpPr>
        <p:spPr>
          <a:xfrm>
            <a:off x="10338432" y="33902"/>
            <a:ext cx="250390" cy="246221"/>
          </a:xfrm>
          <a:prstGeom prst="rect">
            <a:avLst/>
          </a:prstGeom>
          <a:noFill/>
        </p:spPr>
        <p:txBody>
          <a:bodyPr wrap="none" rtlCol="0">
            <a:spAutoFit/>
          </a:bodyPr>
          <a:lstStyle/>
          <a:p>
            <a:pPr>
              <a:buClrTx/>
            </a:pPr>
            <a:r>
              <a:rPr lang="en-US" sz="1000" kern="1200" dirty="0">
                <a:solidFill>
                  <a:prstClr val="white"/>
                </a:solidFill>
                <a:latin typeface="Calibri" panose="020F0502020204030204"/>
                <a:ea typeface="+mn-ea"/>
                <a:cs typeface="+mn-cs"/>
              </a:rPr>
              <a:t>1</a:t>
            </a:r>
          </a:p>
        </p:txBody>
      </p:sp>
      <p:pic>
        <p:nvPicPr>
          <p:cNvPr id="8" name="Picture 7" descr="Karuk Tribe">
            <a:extLst>
              <a:ext uri="{FF2B5EF4-FFF2-40B4-BE49-F238E27FC236}">
                <a16:creationId xmlns:a16="http://schemas.microsoft.com/office/drawing/2014/main" id="{11E0F606-D759-E153-0868-A5818B2F62D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60657" y="6072618"/>
            <a:ext cx="581268" cy="5838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cdfw logo small 1 – CDFW News">
            <a:extLst>
              <a:ext uri="{FF2B5EF4-FFF2-40B4-BE49-F238E27FC236}">
                <a16:creationId xmlns:a16="http://schemas.microsoft.com/office/drawing/2014/main" id="{92EDC8EB-EDBD-991D-5F42-C8FB0E7A9B2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55378" y="5990790"/>
            <a:ext cx="566744" cy="7475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nited States Fish and Wildlife Service - Wikipedia">
            <a:extLst>
              <a:ext uri="{FF2B5EF4-FFF2-40B4-BE49-F238E27FC236}">
                <a16:creationId xmlns:a16="http://schemas.microsoft.com/office/drawing/2014/main" id="{E60679F3-1B22-BAB3-48B3-C776F997A3E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882359" y="6017523"/>
            <a:ext cx="581268" cy="69405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05F57BC-A785-B436-E385-0CF92650350D}"/>
              </a:ext>
            </a:extLst>
          </p:cNvPr>
          <p:cNvPicPr>
            <a:picLocks noChangeAspect="1" noChangeArrowheads="1"/>
          </p:cNvPicPr>
          <p:nvPr/>
        </p:nvPicPr>
        <p:blipFill>
          <a:blip r:embed="rId7" cstate="email">
            <a:lum bright="100000"/>
            <a:extLst>
              <a:ext uri="{28A0092B-C50C-407E-A947-70E740481C1C}">
                <a14:useLocalDpi xmlns:a14="http://schemas.microsoft.com/office/drawing/2010/main"/>
              </a:ext>
            </a:extLst>
          </a:blip>
          <a:srcRect/>
          <a:stretch>
            <a:fillRect/>
          </a:stretch>
        </p:blipFill>
        <p:spPr bwMode="black">
          <a:xfrm>
            <a:off x="8545501" y="6188698"/>
            <a:ext cx="1233282" cy="45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Scott River Watershed Council, Projects &amp; Reports">
            <a:extLst>
              <a:ext uri="{FF2B5EF4-FFF2-40B4-BE49-F238E27FC236}">
                <a16:creationId xmlns:a16="http://schemas.microsoft.com/office/drawing/2014/main" id="{15860B3E-40EB-BFFF-4007-62DE8BE986AF}"/>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102088" y="6009552"/>
            <a:ext cx="890598" cy="710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8083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7"/>
          <p:cNvSpPr txBox="1">
            <a:spLocks noGrp="1"/>
          </p:cNvSpPr>
          <p:nvPr>
            <p:ph type="title"/>
          </p:nvPr>
        </p:nvSpPr>
        <p:spPr>
          <a:xfrm>
            <a:off x="831850" y="1709738"/>
            <a:ext cx="10515600" cy="251770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dirty="0">
                <a:solidFill>
                  <a:schemeClr val="tx1">
                    <a:lumMod val="65000"/>
                    <a:lumOff val="35000"/>
                  </a:schemeClr>
                </a:solidFill>
              </a:rPr>
              <a:t>What are the updates from the audience?</a:t>
            </a:r>
            <a:endParaRPr dirty="0"/>
          </a:p>
        </p:txBody>
      </p:sp>
    </p:spTree>
    <p:extLst>
      <p:ext uri="{BB962C8B-B14F-4D97-AF65-F5344CB8AC3E}">
        <p14:creationId xmlns:p14="http://schemas.microsoft.com/office/powerpoint/2010/main" val="595565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7"/>
          <p:cNvSpPr txBox="1">
            <a:spLocks noGrp="1"/>
          </p:cNvSpPr>
          <p:nvPr>
            <p:ph type="title"/>
          </p:nvPr>
        </p:nvSpPr>
        <p:spPr>
          <a:xfrm>
            <a:off x="831850" y="1709738"/>
            <a:ext cx="10515600" cy="2517705"/>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3600"/>
              <a:buFont typeface="Calibri"/>
              <a:buNone/>
            </a:pPr>
            <a:r>
              <a:rPr lang="en-US" sz="4800" dirty="0">
                <a:solidFill>
                  <a:schemeClr val="tx1"/>
                </a:solidFill>
              </a:rPr>
              <a:t>Break</a:t>
            </a:r>
            <a:br>
              <a:rPr lang="en-US" sz="4800" dirty="0">
                <a:solidFill>
                  <a:schemeClr val="tx1"/>
                </a:solidFill>
              </a:rPr>
            </a:br>
            <a:r>
              <a:rPr lang="en-US" sz="4000" dirty="0">
                <a:solidFill>
                  <a:schemeClr val="tx1">
                    <a:lumMod val="65000"/>
                    <a:lumOff val="35000"/>
                  </a:schemeClr>
                </a:solidFill>
              </a:rPr>
              <a:t>20 minutes</a:t>
            </a:r>
            <a:endParaRPr sz="4800" dirty="0">
              <a:solidFill>
                <a:schemeClr val="tx1">
                  <a:lumMod val="65000"/>
                  <a:lumOff val="35000"/>
                </a:schemeClr>
              </a:solidFill>
            </a:endParaRPr>
          </a:p>
        </p:txBody>
      </p:sp>
      <p:pic>
        <p:nvPicPr>
          <p:cNvPr id="3" name="Picture 2">
            <a:extLst>
              <a:ext uri="{FF2B5EF4-FFF2-40B4-BE49-F238E27FC236}">
                <a16:creationId xmlns:a16="http://schemas.microsoft.com/office/drawing/2014/main" id="{46F3EC4E-F8F5-4E76-8DA2-E8763880D4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03035" y="838718"/>
            <a:ext cx="4962245" cy="50337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53581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7"/>
          <p:cNvSpPr txBox="1">
            <a:spLocks noGrp="1"/>
          </p:cNvSpPr>
          <p:nvPr>
            <p:ph type="title"/>
          </p:nvPr>
        </p:nvSpPr>
        <p:spPr>
          <a:xfrm>
            <a:off x="831850" y="1709738"/>
            <a:ext cx="10515600" cy="251770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dirty="0">
                <a:solidFill>
                  <a:schemeClr val="tx1">
                    <a:lumMod val="65000"/>
                    <a:lumOff val="35000"/>
                  </a:schemeClr>
                </a:solidFill>
              </a:rPr>
              <a:t>Research and monitoring of fish and other aquatic organisms- PIT and telemetry tagging</a:t>
            </a:r>
            <a:endParaRPr dirty="0"/>
          </a:p>
        </p:txBody>
      </p:sp>
    </p:spTree>
    <p:extLst>
      <p:ext uri="{BB962C8B-B14F-4D97-AF65-F5344CB8AC3E}">
        <p14:creationId xmlns:p14="http://schemas.microsoft.com/office/powerpoint/2010/main" val="2320671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7"/>
          <p:cNvSpPr txBox="1">
            <a:spLocks noGrp="1"/>
          </p:cNvSpPr>
          <p:nvPr>
            <p:ph type="title"/>
          </p:nvPr>
        </p:nvSpPr>
        <p:spPr>
          <a:xfrm>
            <a:off x="831850" y="1709738"/>
            <a:ext cx="10515600" cy="251770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dirty="0">
                <a:solidFill>
                  <a:schemeClr val="tx1">
                    <a:lumMod val="65000"/>
                    <a:lumOff val="35000"/>
                  </a:schemeClr>
                </a:solidFill>
              </a:rPr>
              <a:t>David Hering</a:t>
            </a:r>
            <a:endParaRPr dirty="0"/>
          </a:p>
        </p:txBody>
      </p:sp>
    </p:spTree>
    <p:extLst>
      <p:ext uri="{BB962C8B-B14F-4D97-AF65-F5344CB8AC3E}">
        <p14:creationId xmlns:p14="http://schemas.microsoft.com/office/powerpoint/2010/main" val="2188530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0" name="Picture 2059" descr="Shape&#10;&#10;Description automatically generated with medium confidence">
            <a:extLst>
              <a:ext uri="{FF2B5EF4-FFF2-40B4-BE49-F238E27FC236}">
                <a16:creationId xmlns:a16="http://schemas.microsoft.com/office/drawing/2014/main" id="{7FB62121-DE69-05B0-EB74-F7217BD648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78E4A84-84D8-64B8-3BF8-D9B6CDC243E0}"/>
              </a:ext>
            </a:extLst>
          </p:cNvPr>
          <p:cNvSpPr>
            <a:spLocks noGrp="1"/>
          </p:cNvSpPr>
          <p:nvPr>
            <p:ph type="ctrTitle"/>
          </p:nvPr>
        </p:nvSpPr>
        <p:spPr>
          <a:xfrm>
            <a:off x="605122" y="1245483"/>
            <a:ext cx="9292104" cy="1141667"/>
          </a:xfrm>
        </p:spPr>
        <p:txBody>
          <a:bodyPr>
            <a:normAutofit/>
          </a:bodyPr>
          <a:lstStyle/>
          <a:p>
            <a:pPr algn="l"/>
            <a:r>
              <a:rPr lang="en-US" sz="3200" b="1" kern="100" dirty="0">
                <a:effectLst/>
                <a:latin typeface="Calibri" panose="020F0502020204030204" pitchFamily="34" charset="0"/>
                <a:ea typeface="Calibri" panose="020F0502020204030204" pitchFamily="34" charset="0"/>
                <a:cs typeface="Times New Roman" panose="02020603050405020304" pitchFamily="18" charset="0"/>
              </a:rPr>
              <a:t>Klamath River Chinook salmon outmigration survival modeling with time-varying environmental covariates</a:t>
            </a:r>
            <a:endParaRPr lang="en-US" sz="8800" b="1" dirty="0"/>
          </a:p>
        </p:txBody>
      </p:sp>
      <p:sp>
        <p:nvSpPr>
          <p:cNvPr id="3" name="Subtitle 2">
            <a:extLst>
              <a:ext uri="{FF2B5EF4-FFF2-40B4-BE49-F238E27FC236}">
                <a16:creationId xmlns:a16="http://schemas.microsoft.com/office/drawing/2014/main" id="{C97827FB-E984-7DC3-3D8C-AA64BEEB472D}"/>
              </a:ext>
            </a:extLst>
          </p:cNvPr>
          <p:cNvSpPr>
            <a:spLocks noGrp="1"/>
          </p:cNvSpPr>
          <p:nvPr>
            <p:ph type="subTitle" idx="1"/>
          </p:nvPr>
        </p:nvSpPr>
        <p:spPr>
          <a:xfrm>
            <a:off x="605122" y="3384381"/>
            <a:ext cx="4374382" cy="1644814"/>
          </a:xfrm>
        </p:spPr>
        <p:txBody>
          <a:bodyPr>
            <a:normAutofit fontScale="70000" lnSpcReduction="20000"/>
          </a:bodyPr>
          <a:lstStyle/>
          <a:p>
            <a:pPr algn="l">
              <a:spcBef>
                <a:spcPts val="0"/>
              </a:spcBef>
            </a:pPr>
            <a:r>
              <a:rPr lang="en-US" sz="2800" b="1" dirty="0"/>
              <a:t>Please contact authors for more information</a:t>
            </a:r>
          </a:p>
          <a:p>
            <a:pPr algn="l">
              <a:spcBef>
                <a:spcPts val="0"/>
              </a:spcBef>
            </a:pPr>
            <a:endParaRPr lang="en-US" sz="2800" dirty="0"/>
          </a:p>
          <a:p>
            <a:pPr algn="l">
              <a:spcBef>
                <a:spcPts val="0"/>
              </a:spcBef>
            </a:pPr>
            <a:r>
              <a:rPr lang="en-US" sz="2800" dirty="0"/>
              <a:t>Jake Kelley, Russ Perry, Summer Burdick, Collin Smith, and Tyson Hatton</a:t>
            </a:r>
            <a:endParaRPr lang="en-US" dirty="0"/>
          </a:p>
          <a:p>
            <a:pPr algn="l">
              <a:spcBef>
                <a:spcPts val="0"/>
              </a:spcBef>
            </a:pPr>
            <a:endParaRPr lang="en-US" sz="2000" dirty="0"/>
          </a:p>
          <a:p>
            <a:pPr algn="l">
              <a:spcBef>
                <a:spcPts val="0"/>
              </a:spcBef>
            </a:pPr>
            <a:r>
              <a:rPr lang="en-US" sz="2000" dirty="0"/>
              <a:t>U.S. Geological Survey</a:t>
            </a:r>
          </a:p>
          <a:p>
            <a:pPr algn="l">
              <a:spcBef>
                <a:spcPts val="0"/>
              </a:spcBef>
            </a:pPr>
            <a:r>
              <a:rPr lang="en-US" sz="2000" dirty="0"/>
              <a:t>Western Fisheries Research Center</a:t>
            </a:r>
          </a:p>
        </p:txBody>
      </p:sp>
      <p:pic>
        <p:nvPicPr>
          <p:cNvPr id="4" name="Picture 3">
            <a:extLst>
              <a:ext uri="{FF2B5EF4-FFF2-40B4-BE49-F238E27FC236}">
                <a16:creationId xmlns:a16="http://schemas.microsoft.com/office/drawing/2014/main" id="{4BE19A19-4C81-D369-BE54-A251081A504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bwMode="auto">
          <a:xfrm>
            <a:off x="5055253" y="2536839"/>
            <a:ext cx="6303022" cy="3477539"/>
          </a:xfrm>
          <a:prstGeom prst="rect">
            <a:avLst/>
          </a:prstGeom>
          <a:noFill/>
          <a:ln>
            <a:noFill/>
          </a:ln>
        </p:spPr>
      </p:pic>
    </p:spTree>
    <p:extLst>
      <p:ext uri="{BB962C8B-B14F-4D97-AF65-F5344CB8AC3E}">
        <p14:creationId xmlns:p14="http://schemas.microsoft.com/office/powerpoint/2010/main" val="423939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7"/>
          <p:cNvSpPr txBox="1">
            <a:spLocks noGrp="1"/>
          </p:cNvSpPr>
          <p:nvPr>
            <p:ph type="title"/>
          </p:nvPr>
        </p:nvSpPr>
        <p:spPr>
          <a:xfrm>
            <a:off x="831850" y="1709738"/>
            <a:ext cx="10515600" cy="251770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dirty="0">
                <a:solidFill>
                  <a:schemeClr val="tx1">
                    <a:lumMod val="65000"/>
                    <a:lumOff val="35000"/>
                  </a:schemeClr>
                </a:solidFill>
              </a:rPr>
              <a:t>Research and monitoring of fish and other aquatic organisms- Life History and population health</a:t>
            </a:r>
            <a:endParaRPr dirty="0"/>
          </a:p>
        </p:txBody>
      </p:sp>
    </p:spTree>
    <p:extLst>
      <p:ext uri="{BB962C8B-B14F-4D97-AF65-F5344CB8AC3E}">
        <p14:creationId xmlns:p14="http://schemas.microsoft.com/office/powerpoint/2010/main" val="1564723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Klamath Sucker Fish - Oregon Wild">
            <a:extLst>
              <a:ext uri="{FF2B5EF4-FFF2-40B4-BE49-F238E27FC236}">
                <a16:creationId xmlns:a16="http://schemas.microsoft.com/office/drawing/2014/main" id="{B5F8B5F5-5605-2897-053D-B55F2586F35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9547" y="0"/>
            <a:ext cx="1223154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942412" y="3473908"/>
            <a:ext cx="10573877" cy="854517"/>
          </a:xfrm>
          <a:noFill/>
          <a:effectLst>
            <a:softEdge rad="38100"/>
          </a:effectLst>
        </p:spPr>
        <p:txBody>
          <a:bodyPr>
            <a:noAutofit/>
          </a:bodyPr>
          <a:lstStyle/>
          <a:p>
            <a:pPr algn="ctr"/>
            <a:r>
              <a:rPr lang="en-US" sz="5400" dirty="0">
                <a:solidFill>
                  <a:schemeClr val="tx1"/>
                </a:solidFill>
                <a:effectLst/>
              </a:rPr>
              <a:t>Lost River and </a:t>
            </a:r>
            <a:r>
              <a:rPr lang="en-US" sz="5400" dirty="0" err="1">
                <a:solidFill>
                  <a:schemeClr val="tx1"/>
                </a:solidFill>
                <a:effectLst/>
              </a:rPr>
              <a:t>shortnose</a:t>
            </a:r>
            <a:r>
              <a:rPr lang="en-US" sz="5400" dirty="0">
                <a:solidFill>
                  <a:schemeClr val="tx1"/>
                </a:solidFill>
                <a:effectLst/>
              </a:rPr>
              <a:t> suckers on the brink of extinction in the Klamath Basin</a:t>
            </a:r>
          </a:p>
        </p:txBody>
      </p:sp>
      <p:sp>
        <p:nvSpPr>
          <p:cNvPr id="3" name="Subtitle 2"/>
          <p:cNvSpPr>
            <a:spLocks noGrp="1"/>
          </p:cNvSpPr>
          <p:nvPr>
            <p:ph type="subTitle" idx="1"/>
          </p:nvPr>
        </p:nvSpPr>
        <p:spPr>
          <a:xfrm>
            <a:off x="1974851" y="4571366"/>
            <a:ext cx="8509001" cy="473666"/>
          </a:xfrm>
          <a:solidFill>
            <a:schemeClr val="bg1">
              <a:lumMod val="50000"/>
              <a:lumOff val="50000"/>
              <a:alpha val="58000"/>
            </a:schemeClr>
          </a:solidFill>
          <a:ln>
            <a:noFill/>
          </a:ln>
          <a:effectLst>
            <a:softEdge rad="25400"/>
          </a:effectLst>
        </p:spPr>
        <p:txBody>
          <a:bodyPr>
            <a:normAutofit/>
          </a:bodyPr>
          <a:lstStyle/>
          <a:p>
            <a:pPr algn="ctr"/>
            <a:r>
              <a:rPr lang="en-US" sz="2000" b="1" dirty="0">
                <a:latin typeface="+mj-lt"/>
              </a:rPr>
              <a:t>Jacob Krause, Research Fish Biologist, Western Fisheries Research Center</a:t>
            </a:r>
          </a:p>
        </p:txBody>
      </p:sp>
      <p:sp>
        <p:nvSpPr>
          <p:cNvPr id="5" name="AutoShape 4" descr="data:image/jpeg;base64,/9j/4AAQSkZJRgABAQAAAQABAAD/2wCEAAkGBhQSERUTExQVFRUVGRsaGBgXFxobFxkaGyIcGRsYHhgdHCYfGhokGyEeHy8gJCcqLCwsHB8xNTAqNyYrLCkBCQoKDgwOGg8PGjIkHiQ0LC0pNCosLywyLCwvLCwsLCwsLCwsLCwpLCwsLCwsLCwsLC0sLCwsLCwsLCwsLCwsLP/AABEIANwA5QMBIgACEQEDEQH/xAAcAAACAgMBAQAAAAAAAAAAAAAABgUHAwQIAgH/xABMEAACAQIEAwUEBQgHBwMFAQABAgMEEQAFEiEGMUEHEyJRYTJxgZEUI0JSoQgzYnKCkrHBFSRDU6LR8FRjg7LC0+EXc9I0VZOUoxb/xAAaAQACAwEBAAAAAAAAAAAAAAAABAIDBQEG/8QAMhEAAgIBAwIDBwMEAwEAAAAAAQIAAxESITEEQRMiUTJCYYGRsfBxodEFFFLBIzPhFf/aAAwDAQACEQMRAD8AvHBgwYIQwYMGCEMGDBghDBgwYIQwYMGCEMGPjMALnYYX8x4/oIL66mMkbEITIQfKyA2+OOgE8ThYLyYw4MV9V9tdGpskc8nqFVR/iYH8MRk/bqo9ikZv1pgv8EbExWx7Sk9TUPelqYMVKO3dv9iH/wCwf+zjcp+3OI+3SyL+q6t/HTg8J/Sc/uqv8pZ2DCPRdsVA/tGWL9eMn/k1YZss4kpqjaGeKQ/dVxqHvXmPliJUjkS1bEbgySwYMGIycMGDBghDBgwYIQwYMGCEMGDBghDBgwYIQwYMGCEMGDBghDBgwYIQwY8SzKqlmIVVFySbAAcySeQxVnGPbFbVFQ26gzsNv+Gp5/rNttyPPElUtxK7LVrGWlh55xLT0a6qiVUvyXm7fqoPEfgNsVnn/bZI11pIgg/vJfE3wQHSvxLe7CZmGQ1jwGvnWQo7AF5CdZvyax30XsAeW4tthtyjgWGvyuN6ULHUCQCVpHJ9m4YXt4QVIcAAdAfPF4RF3O8Ra62wlU27/ExVziSvqIfpNSZ3huAGfaMk8tKbAj9JRb1xA4uzJMjp2oZspWrjqJNLv4QLRkkEWsT7MtiRe9z0uMUrLEVYqwsykhgeYI2I+B2xcjZyIr1FZXBJzn7xw4C4NhqY5quqcrTU99QW4LEDW1yNwoUjYbknpbfdqeI8lKOiUElwraGYkXYA6bsJC4BNhf13xo8B8ax0iTU1TGZKae+rTuQSNDXFxdStr23Ftr3xKx1+Q05MiRzTtuAjB7C4sdnKqdvO+INnVvn4Yl1enQNJHxzEDL6B55UhjF3kYKvvO1zbkBzJ6AHFsZnwdQPFVU0EQaqpIVJcFgWcqSNgQpY6d9rAthM4I4gpKSpkqJEkuFYQJs4TV959je3huF5FsTXB/aaq1TPVQ0sIkU95NDC6uzc/FZmLXN+nxwPqPHaRo8NRhiN/z5Suo4yxCqLsxAUDqTsB8Tiws17GJla0E8Uptq0P4JAN7W5g7gi/h5YjeEMrhfOVCPGYI5GkQk6QVW7RKA1iWB03FvsnDzahzWtqUkhcT0hssiSuruqEg6QpFtL3H7QIO+B3IO07RQhB1c5wIhRcV5nlkvdSPICN+7n+sUg8iGuTp/Ua2x9cPXDvbPBLZKpDA33xdoj79tS/EEDzwp8TZt/TdfBFTKVUKVDOLHqzuQCbKABYc/njfqezjLhJ9FGYEVWwswXRqPJbWFiei677jnjjBSPMN5NDapPhnK/GW9TVKSKHjZXRhcMpBUjzBGxxlxzwlbW5NUtEH0sLEpu0MgPJtO1wbWuLNsRcWOLY4N7SYK60bfUz/wB2x2b1Rvte7nz2tvilqyNxxG6uoVzpOxjfgwYMVRmGDBgwQhgwYMEIYMGDBCGDBgwQhgwYMEIY082zeKmiaaZwiLzJ/AAcyT0Ax6zTNI6eJ5pmCRoLkn8AB1JOwA3JIxROeZ3U51WLHGpC3IiiJsqDq7nlqtzPwF+tiJq/SUXXCsYG5PEx8bdoUtexXeKnB8Md92tyZz9o9bch6kXOzwnX5bSwipnR56kNZYSAVW1iJBewtYjdr2I2G18OvD+XJl9THRU9OaioYK1TO4KLHE3VSQdtjZRzIsTe9kvtJ4YkjrZpIqaRac2bUqXjvpBc3XZBqvztvfpbF4KnyjYRF0dP+U7n7Sd7XIZJooKyKVnpHUDSD4UZvZew+8PD4twRb7VsQHZ3xhFR/SI6gFoJY91A1EuPDpA5eJSQSSB4RiNoeNZ4aJ6JdJjdibuA2lT7SqpFhdt7m9iTaxN8TXDHZTPOve1J+jQ2v4vzhHnpOyD1bf0647gKuGkNTWWB6+e8V8szh6WcyUrMpIZELAF9LcgRupbl5i/wxM0XAWY1rmVonBcktJOdFz52PjPwW2Jqu7SMoym6UEIqpxsZAdul7zkEnzsg07dMI+bdsObVz93C7R6rgR0yHWf2t5L28iPdis3f4iMJ0e2HPyEf4excoA1TWRRjqFW4/fZl/hjEeE8jT281B/UngP8ABGwg0fZLnFawkkicah7dTJZvcQxMn+HE/R/k3VhH1lTTp+rrf+Kris2ue8YHTVD3ZO//AOf4f/8Aubf/AJov+1jJHwHlMx00+aoXPIGWFz+6NJOIlvyaZbbVsd/WJh+OrEZW/k6V6/m5aaQfrOrfIpb8cHiN6zv9vV/jGOv7FKkC8M0Mw9boT7h4gfmMLwpcwyuTvdEkDW0l9KuliR4ddmTmBtfywvvwlneWeJI6qIXuTA5ZNurd0xFv1sTfD35QNbFZapI6qPrcBJLfrKNJFvNd/PEhce+8qbo05U4My8JcU/RcwWqdRpYt3gUcg/MqPQ2NvIWw3z9m0dZUtVU9ZGaeWQyuQT3iFjqZR5G5NtViu1wbb4KNMmzr/wCmf6HVH+zIC6jv/Z30P1PgIbzthR4o4JqKFvro7oTZZV3jPx+yfQ262vzxaGDnynBizI1Qw41DmT3aZma1+YpHSgSlVEQKb63JJIDciovz5DxHlvjS424PTL+4AnDTsoZ4wDdWH9orDkurYXsbgkeQmOyCtpI5XDnTVONMRe3d2P2VPRydiDzFrcyMK/GdDVx1bmtH1rktqHsMOQ0H7oFhbmNr4kux0+n7yuzBQ2EZJ/aPnZ/2qElaetbc7Rznr5LJ6+T/AD8zauOW8tyyWokEUKGRyCQo8gLn3fHqR54snsy7RChWiq2Nr6Ynbmp5CJr9L7Anly8rV2191jHTdSThX+Rlt4MGDC00YYMGDBCGDBgwQhgwYMEIY+E4+4rvtf4u7iEUkZ+snHjI5rFyI97m6+4N6Ykq6jiQscIpYxL7ReMmzCoEMF2gRrRhbkyvy12HPyUeW/2rCMqOBMwp07808iBLNqVkLpbcNZGLC3O9trb2xP8AZHRi9ZUqgknp4vqU82YOdvInSFv6nzxvdmHE1dUVziWV5ItLGbX7KH7NtrI19tIttqNtsNZ07L2mWEFpDOTluMdpIZbxwuYZdNFLUmkqY0DNKp06gpFnFt7E2VlXfxbcwMV6+d11aEo+9lqAX8K3uXPS5O5UW1eI2G5PLbSq6bvquRKZdQkmcQqo5qWOgDyGm3oBixaysp+G6LU2mavnGw/l5rEp5nmx8vs8OmveSTxLzg8DYn1nmPLaHIIVqa5hLVt+bjXex8o1Pl1la1ulr2NYcR8cZjnkwgRWKMfBTQ302vsXP2iNrs1lHOy4x5Fw5X8QVjSMxO472d/YjX7qgczbkgt62Fzjo3hXg2kyuArAoXa8krW1vbe7N5Dc22A3sMKlixyZpIioMLKy4N/J3UBZMxk1Hn3ERso9Gk5n3Lb3nFu5Nw/T0iaKaGOFeuhQCelyebH1JJxsUOYRTIHikSRDyZGDKfiDbGxjknDBjUzLN4addc80cK+cjqg+bEYTq7tpy9CVhM1U42K08TN/ibSpHqCccJxuYcx8wYrOftaqmsYMqlIPWaeOE/ukH+OAdoGaMLrQ0y+jVBYj91bfjhduroXlx9RLRTYfdP0lmYW+J+zyhrx/WIFL9JE8Eg5/bX2ufJrj0ws/+oOZqLnLoJPRKoKf8a4kI+1PTp+kUFbFfmyIkyL7zGxa37OJrfU3ssPrImtxyJVXG3YPU0t5aMtUxDfSBadAN76R+c/Z3/R64OCe2qWEfRcyU1NM3gZnGqVByIYH86vmG8XPc2AxdmT9omX1RCxVUWsm2hyY5LjmNDhWJ9wwv9pHZBBmIaaHTDV22f7EluQkA69NYF+V7gAYukIpcU9n8bQ/TstYT0rDUUU6ig6lerKORU+JSDz3tEjimprYIaCSSOxkFpZTvbkqs9iQL/a5nYE87rfB/GVXkVY8MqMEDWnp2/516BrWIYbMLcxY4f8AjbhaCopxmmXkNBINUqKPZ+84X7Nj7a9Nz54ZSzOzfKZ99GjLV8dxJWvzWmyKA01NaWtcDvJCPZ8i3kB9mP4nndq8iyqqrBPUBHlCAvLIRz5X35FreKw6DG7wjTUk07tXyuqKpfmfrLc1LDx3tvZdzvuLb2hk/GiNQVk8EKw09MpSFbAEsF1XIHhUEsgsL9SSb2EidHG5lSqLuTgdgJi7KuOPpMf0WZrzRDwsTvIg259XXYHzFjvviwcc2f0dV0JgrCjRFmLRsVtuN7FRbSGBPhNrrq6Y6A4bz1KymjqE2DjcdVYbMp9x+ex64qtTG44jXTWlhobkfaSeDBgxTG4YMGDBCGDBgwQmGtrFijeVzZEUsx8gouT8sc+U8cmb5i2pxGZixuxFkUDwLa+/2VsOd7+eLG7Z897qlSnU2aobxf8AtpYn5sVHqNWFfg3ssWqplqaiSREYsQiLdmQbBrkHmQ2wU3GkjDFeFXUZn9QTZYKwM43M0FyjMsllM6pdQLMy3eF15+K1mUDzIU+R33+8R9q1TVQmFVSFHFn0XLODzGo8lPWwueV7Xu0S9qVJRJ3FLHUTles7uLeYvLeQW+7pAHphT4OyY5pmTPIo7sMZZR9nTfwxcuRNlt90Niwb+ZhKXGk+HU3Pb0+cYeEqKLKKB80qx9Yy/VJ9qzeyoH335k9F8vFirMqy2s4hzIl23Y6pH+xDEDyUeg2Vep5nm2Jftq4yavr/AKLDdoqdjGqrc95NfSxC9bHwLz5Ej2sXX2acDrllEsdgZpLPOw6v90H7qjYfE9ThVmLHJmnWgRQoinxj3dCkOW0pWCKJEmclmV3LGRADICCCWUsx5mwGwwoVM80ishaeRWuCIq6SQFT0McrBCP0Tce/Dn2nVZFeqgkaadD4Y2ZjreXmRtbwbeV288VVxJn8anSqxzSA2Ky0wGn4kg39wxlWmxriqn7+nwx+81agi0gn/AF/uTkmdilJkcqXCnwzxyU1UV6rHUwjSxvbl777Yhs34/nlYNAZIhqBWeaQyVS8j3azH2YrjkoGq3iLEnCwsRY3lYsw2AO4XqBbyv05YzszXAtqLbaF3J9QBvhitfDXSJ3wdfns/P1nqrkaVzJLI88lxqaVi7W+N9uuPbZm6gjvCtr+HWQCOnh/11xPZTwHNKdUzdwp+yp1SH3nkp+Zw6ZLwLSQ+LuhI23il8ZuOtj4QfcMJdR11VfO5+H8xpKyPYXA/Pn9ZV1NSyz/m4pZr/aVGax8tRFvxxM5dwVXOQyxaBvZjKi9Rb2WJ/DFnZ3UCOA3IUEgHoNP2v8IONTh9ZRTRatQcqC3O+ptzf1ucJf8A0XdNSqAM433/AInSCGwT9PwyCy7hnNIzcTKPQzuw+RjIw0ZategHeCGT3Gx+YVR+GMb5o61MMZ5Okp3817uw+TH5Yn6aovzGIi4vjUB9JFmP6yAzStSRJmqqOGRKdiHDAu/hjE7sGCkRjuyApJ8b+G67E+OFpVIDZbU1VKvJIpw09IwHKwfxx3vzBHL3XbJKGmdlaWGORtgC0YY7G4G4JNjv6Y+51xIYwRoEMSrqkqJ9PdRryAEQbvGkY2CoQt97E20nSQtpHhHB753Bme+NR1CJ/HeUDMhHBWwrSZjbTTVCHVTVBALdz3lrrc3srgFSdibkMhdmXHEmUVj09SGEDtonjb+zceHvLeY5NbmvnYYs7K6SbNpIGAEdFDKlQkkrKaicxm6FYlssMZ3FyNRFvM4iO3/gEMn9JQr4lstQAPaXYLJ712U+hH3caaFiPNzFGxnaRXaPweKKcSRD+rT+KO3JTzKX5W6r6fqk4YuGON6OiypEKmWbWxMRUbyBgwYmxAUeAhtztsLqbRfZZmy5rlk2VTsO9gXVAx5hB7B53OhvCeXhYDzws5I8MFSVrYGkjXWkiAkOrDyIZdww087WJw4p1rg9plWqaLMrwfXtMnEnF9TXOWmc6b+GNbiNf2ep/SNz8NsNPY3xJ3VS1K58E+6ekqj/AKlFveqjriYp6DLX+i/R8teYVSkqdZshQ6ZBIS5C6Cdzv6XNrqvaLl0VFmCtSMi6Qj6EN+6kW1gR0vZW33NziWQw0YkdD1HxSc+svzBjSyXNFqaeKdeUqK1vIkbr7wbj4Y3cJzWBzDBgwYIQwYMeZHCgk8gLn3DBCUH2rZr32ZSD7MIWMeW3ib46mI+Awu5DxrNTSEU9QyEGxQm6NbzRvCdha43A6jGtmFeZHkmbYuzyH3sSx/jhKjXW4B5sw/E4cZtAC4mRUnjOz5xLe4p49+nU6rJTxLUBheZVFygBuov4ku1trkWBwxZbVf0Tw/LWcp6kfVna938EVvMBby29Tit8vojLLHCuxkdUB8ixCg/jhs/KLzYKaShTZY0MpXp/dx/IB/niF2FGkS3pM2MbG7bSI7AeEhU1rVUi3jpQCtxsZWvp9DpALeYOjHSOKs4DliyfII5pSFkqLyKBdjJLKPqUANtzGq+QFmN+ZxoTccZk62M8Edxu0dP4x7i8jL8dOEbLkr9ozXrpez2RFPtj4pP9I1EaEiRe7iBQupVFUPckOAWMkkgta1gPigQU+kaifG29zvz6X8z5491Eve1Ek93cFjZnbU7n75J5sfa+PpjJTxFjoUXLHb7ttrt7h5f5jFZwNx35j9Cbam+X8/OZaSheV9CAE9S3JAfPz9BhlpGhoXWMRvJK4uXsu46jUSLAfdHpiT4fyxYk0qNup6sdrk/y+AxLS5ekiaJEDqeYYf6sfUYzLuoBOk8R3Qee/wBvz1njLc5Z/wCwYftp/I3ww09R0KOPUqQv7xsMJ8eUvSNdFMsGwUKq64/1rRO8ieqi4tuDucM/D+ZLIbIh9NShbny0X735xjGbbStjDTx+eveRNrKN+ZuVFOkwETC+s+EWNyRv4QR4rc+o89sQgqKmhnEMoeSNtwrX7wD9Bj7Q66WN+YB8NmtTKdQFyjXtvYEW/fCH8MZc5yKKqj0TLe26ke0p81P+geoONCv+nBFIznPYxFury3ErXPD3sUVVT/WmCTXpUXZ0sUljA2OvSTZTvqUC2JrLayGT2XsQASrgo6g8iUcBgNjuR0OMWZ8J09KC9TIgW4ImE5pprj2S3iCTEWA8dycIOfdpUEB000kta4PhadhpQ8vZjii1b8rMwO/La9qdGSBn8/n9pA9QATLgp2gGl+8HhuRZ9iDtcqDZh5bc+WEjintDo4W8Eq1UyteGFItfjN18TkkK25F1AfcghgbYqnMszra4k1dRIUP9neyeYtGPCPfa+LC7FJKWKZ6Z4k7yUHu5iAZOXii1cwCBqAFtwfTGpX0hVcmZzdYjPpB3jJwPlmZ1dRDW1ojpoo9bRwooEsmtSo1/dUA3sbEkbqNiLIrKRJY3jkUMjqVZTyKsLEH3jEdlMhjkaBjy3Q+Y5/8An54l8W4A2EnnM5QgkfIs7tckU8tm83hex3AtuYmB9Dbyw+9r2TCOrWoT83VJquOWtbAn3FSp9Tqxh/KRyC0lNWKPbBhc+q+NPiQX+QxtU8/07heGTYyUTBDp6BD3YB/4LKx918WVNhov1Ka6z9ZkpuP4qLK4oKPV9IkDNIznUImJ0swB2ubXVeQFma5PirSLMxK7+Is3MsTcsSdzc7k369b48Zql4Xt5X+W5/DEHkstpl9bj/XxthgnQwHrEFXxqixPHAnSHYpm2ukkgJ3he4HkkniH+MPixMUh2L1+ivaO+0sTbebIQw/w68Xfii0YaPdK2qoQwYMGKozDEPxjUGOgqmBsRDJY+RKkD8cTGFntKktldSf0QPmyj+eOryJBzhSZzdmR+qawuSLADnvtiJosskiqFSWN42A1aXUq1rGxsQDa+GrKc9WiqYKp07xYpAzKLXIN1uL7XF9Q9VHLniV4+7RIM1qIDBFIiwxyXaQKGYuU2spbZdPO/2jt5s2b2CZ1G3Tsf1m32X0feZpB5Jrc/sq1v8RGF7tflepz2aMG5DRQoPLwqLfvkn44c+xdL5i3pA5/xRj+eEadzJxN4uuZBfgJwo/DFd/tS/ohiqPXaDmBNaYwy9zQqkcaSMY0EhQFnvY3OhkUEjzsBzKTxFVmOF2RZYiRa6MrQNqNjyJ0mxJvZTfDfxZUEZjXqrEN3qHxwu3hMUYBspHh8JAPUC++K94nWMslkgDlxcx61cg3vqjKgWv1uT88Y5815zPQL5aRjvI4QhQoOwtv5X8/Q4Z+Gsu21MfE42v5dAfK/P32HTENBDrdV6E7+4bn58vjhzytQL/z5H0Ppy92OdQ+FmgqBTt2kpToOn8r7eYv088b1OnID4D+WNSiiLsqqt2Owt1/0OuLAyPI1hGprF7bnovu/zxklSxxOu4rGTMWTcME2aU2/RHP4np7hhqggjhQkBUUC5PLYdSx/icV1xT21UVHdIT9KlHSM/Vj3ybg/sg/DFPcS8cZhmptK5WK+0SXWEcuYvdyCL3YkjpbGv0nRqm4G/wC8xOp6kt7R2lz8R9uNJCxipFNZL+gdMQ3A/OEeLntpBB8xiAzriPMp6SeZqoQaUYrHTLp5I0gvK13Ow5rp/wAqtynKBHLES1yXC35KpYgKx8wrWPwGLWzPT/Rs7ixVopNJHIgw1TJ//PScT6jxEtSte+5kKGrsqLjftKcpKVqktLNI7sTYliWY2A5sbnEtT0KJ7KgevX540eHfzbfrfyGJXG5Uo0g4nnuqscuVztDGSmqWjdZEOl0YMp8mU3B+eMeDF0U4nRP9JCenp61BbUFJHlfmp9zXX4nDGjXAI5HfFb9lVUZcqmiP9jI4X3ELL/zFsPmTyaoU9Bb5G2M9xg4noa21KG9Yl9u2XiXJpmtcwvHIvp4ghP7rHCP2FP3+X5nRnkV1D3yI6H5aFxa3aNHqyqtB/wBnkPyUn+WKg/Jtn/rdUn3oQf3WA/6sQlhGYosupSPMfxwtUuXygLP3UndK4Bk0NoBuNtdrX9L4a5otLMo+ySPkbYZh2wUyZK2XfR5O+ELQck7o3BTvdV9Wr7dtPtdeuGr+xmb0XvL+d5g7PKjRmdK36ZX99WT+eOi8cycLSWraQ/7+H/nXHTeI38iWdCfIR8YYMGDC8fhhY7S0vldT+qp+TqcM+ITjaDXl1WBz7iQj3hSf5Y6vIkHGVM5dzwfUn3j+OI3h4/Wn9U/xGJbN0vC/uB+RBxCZG9ph6gj8L4Zf/sEzqN+nYfrLj7FntmLetO//ADxHCK6lOJvELWzMH4Ge4/DDX2V1nd5pCOkgdD8VLD/EoGFrtWVqXP5pAvKSKZfI+FGv+8CPgcV3+1GOiOapaXavlXdVMNWGYLMBBJYbKV1PE17bXJZbHmStuRxWPGlIRFG4782lW5dvAAb/AGb879bYv/jlBNlNXpGrVTSMu17kIWUj1uAR62xRP0xa/LpWaQo6KPAWVV7wbpz3bWRYXPO9hcYyeoUpYtg44M2qLM1lD23EiMliuzN5AD+Z/lhooYCxAAuSbADmT5YW+GJNSE9b7/ID+IOPXEXFbQXhgOmQrZpBzQHmF8mI69Adue1ViM76RNVrlrr1mO+Zcd0uVKUUCoqzsyqfAn6Jfe1vIXJI3ttiu884tzDM9pXtEf7NfBF06c33F7sWtiGyulQG8nPoCNvef8sT6SA8iD7safS9CiDJ5/PpPKdZ/UXJwB/Ej6TIkXdvGfXl8uvxxJAY+4MaaqF4mI9jOcsZ5ZQQQdweeJrPOLFGUCAyK1RKzawOaBBHAnh+yHgVm6C7G3PEJJMF5kDEZWyrJdVW97b2325YpurV8HuI30lrVk7bGe8nYJCCxtqJP8uXwxm+nk+whPrjxS5byLdOQ/zxvgYsUHGJTayaieZp99L9wf6+OMtNVhtiLMOmM4ONWqXxoRzvb4YluJAENtjEuPsUJ7isHS6fPS1/5YsPh/8AMj3nCL2R05jy2olO3eSNp9QFVQf3tQ+GH7JI7QJ63PzJ/lhOz2jNnpxitZF9or2yquJ/2eUfNSMU7+TbD/XKl/uwAfvOp/6cWR235h3WTTgGxkMcY9buCw+KBsIXYGncUeZVbeyqgD/hq7t/FcVRgxPqJAzsw5Fifmb4Sqo+Nv1j/HDeNh7hhQiGpx+kw/E4av7CZfQ8s0sLhdb1lIP9/D/zrjpzHOXZ/T68zpV/3mr9wF/5Y6NxG/kS3ofYJ+MMGDBhePwx4miDKynkwIPuO2PeDBCcsNlEjSNThGeQFkKoCWJW4YADc8jhryPsZqmsXWKlUm13ILnysq3ufQsDj52gQPRZtJJEdDMVnjI/S9o/Fw+Gbg/OqUqx+lTzZhIpHevTzTmLVzWNACAo8+pAvsAocZjgETIqrXUyN2+OIhVELZfmFjcmmmB25sqkMP3ktt64lvyjsn+upaxd1kjMZI5XU60PvYMf3cee0DhCWjeOSSdqgz6iZGUqbi2xuxN7H8D5YYpKT+l+HGhHiqKT2Ra51RC6geZaI6L+ZPliu3dQ0v6U6HasjHeNXZPnS1uTwarEohgkF77p4Rf1KaW/axQ9Ll7UdZPTEsktPIwVwdLFL7G45qRZrHbxDDN+TzxZ3NVJROfBUDVH5CVBuOX2kvueqKOuGHtz4LcMuaUy3ZLLUKo5oNhIepsPATvtpOwUnCli6lxNaiwVuCeJWxLUsxma7xSn6w2F1Yn2rKALXPQfyvAZhF/XGLm6s+oHmGU7qQeotYYblzPXStLCokIHsHf9YEdbC5t1ws1cCvBFIh0d45XuiLhSN2eNjuE5beZ62wrS+GyR8I51aBl0IduR89tpJtGri+x9f/ONd8rXoSPxxvZJkat7Wtr87M6j/Av8cN9F2e084GkVI33aCdXt7w5J+AF8NWf1OlGCsDMYf0i9RkOIg/QXHKQ/j/ng+gOech/H/PD3Vdj0zEihrklZbFoKhDFMqm4FwQW3IsCVUHffCPmrz0cpgrITHKADYEEWPI3BII9QTh1ba2iL0Xrxgz4mWL1JP4Y2Y4gvIAY0krHf2FFvPn+PLGUUrnnIfh/oYuGOwirhvfabePjLcW88ahp5Bye/of8ARxlpqjVcEWYcxiWZWU2yDmAdhsVv6gj+Z2x9hp2ZwSLtyVRvz/iTjNiwOyXhLvp/pco+pgN0vyeQcj7k9q/3tPkcRYhRkydSmxtIEsOkyr6LQ09ILa7ANbkWJ1Ofi5wzxRhVCjkAB8sRNB9dM0x9ldk/1+PxGJaaUKpZiAqgkk8gBuST5WwiZvKMcSkPyks+H9WowdxeZx5c0j35f3n4YyZVT/QeFlHsyVr6vO4kI+QMCD54r7Mqh88zuyXtUShE80hXbVY8rRguR5388WF2v5qvfw0cVhHSoLgcgzAWW36KBbfrHEq1ywlPUvorJi9k3C/fUk9QzldDpFCAL97M5H1dufVd+l7nYHG3xT2WyUcAqHaKTSVEgUeKNmtbc+0LkDodxtY7MnBWc0S0NOaicRvRSyTd0bXlYhwhAO7WDbW3uvljW4pqGhytu+I7/Mqg1DKGDaYxpKgMNiAFjHx9MX6jqxEhVWK9XfH5/E1Oxug15hrttFE7X8mayD5qW+RxeeK27Ecq0081QRvK4VfVYxz/AHmYfDFk4ptOWjnSrpqEMGDBiqMwwYMGCErXtsyPXBFVKN4W0P8AqPaxPucAftnCfQdqVRT0sdPBHEhRdJkK3ZrX0kDYAhbC51Xti8M0y5KiGSGT2ZFKnzsRa49RzGOe6ApQVskdZTrOI9SMh8+aut+h2O/2W92GayGXB7TO6kMj6lOM7GaGb8R1FSb1Ezyb3AY+EHlcILKDv0GGDsv4l+iVoRzaKe0b3+y1/Ax9zEr6BiemH/h6q7408lDSUkVPIpaaQoNUTIbPFZdN2O2ljta7EbAGq+NqmnlrZnpr90zXvtpLfbZf0Sdx7z0tiwEN5cSh0NWLdWTNDtY4WfK8zE0HgjlbvoGFvA6kMyj9V7EdLMuL94F4tjzShScAXI0TRmx0uNmUj7p5j0I9cJeVPHn2WPQ1DAVUIBRz7Xh2SX1+4/vvtqFqr4O4oqMhzGRJUbSG7uoi6sBydb7Ei+pTyIPOzXwmwKnBmqjh11CO3HvZTPQytW5YpeE3MkA3KDmSq83T0HiXpcXtXQqnqJe+ksLiyKOSp/rmcdYZTm0VVCk8DiSKQXVh19PMEHYg7ggg7jFC9onB/wBCzG0YCw1OqWHyVx+di58rnVbawew5YXtUe1jeP9LZ5gpO3b9ZiyWk5X9Be5Xc8gWG636Hl0tfDrlLWLFlaYQi8i20VkKG57yNkt3sdui2JCtu7DThSyh/BspYqrOIzpPeRg6ZoCOrIdvfo3ILY1e0zPhHRw06OTIxLRyqza3o5EFgzXuVZjoIJOrudR3OMepDb1G/b8/P/DHOpswm0ydoXawdRp6aRKjunDRVhUpNGRfUqMtgx6awAGUlSre0aytJUSGSWQszHxSSMWYn3k3Y4auAeyqozOKSdNKxxkKuskCVubKCLkWFt7WuQPO0jmHBNTSn6yldAPtKmpf30uv449HVWDzPPdRcyDyiQNBGiLoRgevPcnGzI9gT5YwTSoQQxFx0v4r9Ldb4yxHYAkXsL+/Do22mM2SdRnvGtHvKxHICx9+J7KuA6uo2ip5tJ6m6Jb0ZrC3oPlixeHOxyGACSukVrbiJLiO/q2zP7gB8cQZwOZdXQ7cD6xO4J4ClzBw28dOp8cnnbmqX5t0vyHXoDcgiUKlJTKFjQWNuQA6X6+p6n44yJI0oEVOojiUabgWAA6ADkPQfhiVoqJYl0r8T1OFnctzNOmhaxtMlPThFCryH+r4qbt849EEH9Hwt9bOLykfZhN/Df7zkWt90G/tA4dO0Hj2HK6YyPZpXuIYr7u3mfJBzJ+HMjFAcD8KT57mLyTMxTUJKmQ+RO0a+RYDSByUD0tiqMxy7GsjWgo584qRa6lIFOxK33I35u9lHuJ5NiJ4ay6TMsxUPuZHMsx6BQdTbHodkHlqGJbtM4pSZ0o6ay01L4QF2VnUadv0EHhHxO4tjT4C4xjoGk7yAyCUBWZW8aqL7BTsbk77jp5YaRCqkjmZd1qvaFJ8ohnnC5mqVekhCU1TMYoCGJDFSVZrElgl1Z7gaQlsQeZ5ZNDMaV/FJG2gKraluxvZeguTe22533vi23z3L1iFdTyhhRU5jhp+Xds5CKdBGsE7Jq3FrnzOFLsqyJquuaql8SwkyMT9qZrlenQ3fbkQvniSucZPaRspUuAvJ+0t7hvJxS0sMAt9WgBI6tzdvixJ+OJLBgwnzNUDAwIYMGDBOwwYMGCEMVf2ycJ61FdGPEgCzAdU+y/7J2PoR0XFoY8SxBlKsAysCCCLgg7EEdRbElbScyu2sWKVM5+PG5XLFoYUEZZm75127xTa37TDwsT0W3I2BwVwDLXnWT3VOvtSnrbmqX5nzPIe/bBxxwicuqhZNdO51R6ibEczExBBBHK97kWN73s8cPcVLmcklH3CRUC0x1LyIPhGxFgoFyAAPs39A0ThcrMxE1Wabe2wEruspanKa219MsR1IwHhdDte3VGFwR7xzGHXiTh6n4joxUQaYq6EWKk/Hu2PVDuVfpvy8QGDjpqZcsghNUlXOjfUyKVL90SdmKk+EJZbn2ioPTZDybOZqSZZoWKOP3WW9irD7Ski3vG1iARwr4i57yQs/t7NPu/aa/A/HtVkdS0EyOYtVpqdtip++l+T2+DD4MLk4ykgzfKWqKNxK8BE0dr6g8Yu0bLzDMhK6T5g77Yia7L6DiSIav6vXouxHtW/DvYr/ABW/S+9a5fT13DmYRyTo/dE2cxkmGZDcEA7BmAuwVrEEC4F8KsuNjNRHBGpTGAVelRUxbgIlZGN7kRkR1KeQBiZdvvXPriu+MsxElS0ccneQQl0gIuAIy7yBR6DUVB8gOlsOHHkcuXxhKcK1HP3pp6hd17moF3p+VgRzve5AB87a3ZP2Yy19RHPKhWkjYMzMNpSpuI1B9oE7E8gL73thHpenNWS34O356kxm+3xCMS6OAuD3pMupkV2STuw0it99/Gym3kTp68sMH0upT2ow4815n5f5Yl8GHsxbEgpa9G/OU1z6qD/EY+xZgq/m6Yj3KB/BcTmDBmGJEd/Uv7KLGPM8/wDXwx6hyIE6pWMh/D/PEriMz3iWmo07ypmSJemo+JrdFUeJj6AE4MwxJJEAFgLAdBhP7QO06mytLMe8qGF0hU7+jOfsL79zvYGxtW3G35QruGiy5DGOXfyAazz9iPcL5gtc78gcLfBPZRV5o/0mpZ4oGOpppLmSUcyU1bm4+22361rY5OyOy3La7iHMGZm1Mbd5IQe6gjubKB0HPSg3JufvNizOJ84gyqk/ovLzZv7eUHxXPtXYf2rcifsiwFttPjPONKegg+g5Qqqo9udd7nkSrfbc23kOwFgOmlY4P4PlzCawJWJTeWU72HOwvzc/+T6sJXjzNEL+oLHw6+ZDZdUJHKjvGJVQgmMmwYD7JNjt8MWVVcPUWcq01Ewp6rcvC2wY9SVHK5+2lxvuL8pOnyqnrcuqkpqECKNWFJJsJZpFB8YJAYeMAXZvECQbWIxVdXQVFFMutXglXxLvZh0uCDy5j54tzrO2xi2nwRuNSmYWyyQTfRwuqXX3elSGu97aQQbHfbnjong/htaGlSAWLe1I33nPtH3cgPQDCT2R8EaAK6ZfEw+oU81U85Pew2H6N/vbWhim587RrpKdA1nk/aGDBgxRHoYMGDBCGDBgwQhgwYMEJHZ/kMVZA0EwurciPaVhyZT0I/8ABuCRiiMwp6vKJpoCSFmjdNQvoljYFQ48nW/vU7cjv0RiL4j4bhrYTDMtxzVh7SN0ZT0P4Hkb4sR9Ox4i91PibjYiUHwhwjJXziNAVjG8kltkX+Bc9B8eQOJztFzqmCx0FJHH3dNcGS121faVW9/tH7Te650M5yityeR1DsqTKyCRLhJFIP7sgG/mN7Ejc4OAeGRW1ao5UQxjXLcgXUfZA5m52J6C+42u0d/MTtMwAgeEB5jzI+pyOpp0iqCkiJIA8cq3Fr8vEN0byva/S+HPI+1ZXj+j5nEs8TbF9IJt+nGdmtzutjtyJ3xP5zmRzfLataZLmKoRIVG2pQY/F5C4LkeQAwhcecOU9E8UMcjPMI1M4+wGtzB5gnc6TfYg7X3iCH2Ybywq1HmrO0est4WKws2RV6iI7/Rp/roASOQ1Aywm+5BubnFc8W1HEcEwlnNSoS+lqexgC3+7F4dPL84L25403o6mk0S6ZYdYBSRSyhgwuNMi7G43tfDRlHbBWxWEmidf010v+8th81OKzSfdjCdaOHGDF7KPygsxiAEohqAOZdNLn4oVX/DhlpvymP7yh+Kz/wAjH/PEjN2jZZVWNZloZvvaIpLftNpb5Y1ZKHheQlmiZCedhVAfuoSB8MVGth2jIvrPDT235S0NtqOW/wD7i/8AxxG1f5S8hB7uiRT0LzFvwCL/ABxuf0FwuN7yH0/rf/xxkik4ap7tHSNMfIrI/wCEzhRg0N6TpurHvD6xGzLtmzasPdxyd3ruNFNHZjfybxSA/qkY+5N2PZrXv3sytEHsWlqWOs9PZN5CbeYHvxYH/q3BTrooaCOJfXSg/cjG/wC9hYzrtGrqm4aYxqfsQ+AfMHWfcWIxMUsZS/WVrxvGOi4OyfJbPUv9Mql3CEBrH0ivpT3yE+mILi3tHqK66fmYP7tD7Q/TbbV7th6G18K3dEBSQVVuTEGxF7EjbcA+V8MXFXB75eKeTvFlWVdQdV8AYWIUA3uLEEE899tsXLWqn4xKy+y0HGwHMz8L8CtMn0mqYU9GtiZH2LjyQeR5avUWDY1Mq4kfLqtmpXZ4gxGlwVEieTr9lxy1WuCPIkYs/Is3TNKVJxFFLW0uwikdliEhtaXSLjcC6m1wQygjc4S+NaejgSZJX+kZhKweR4gEihbqthtvvcbsTubG2OBskhpNqgiBqz8c/n2klx5xXHUU8FVS1k8Mhun0dGZeW7FtJFiLjc3DbW64wcBcESZhMa6t1PGW1DXzmYbb/wC7FrW5G1uQOPnZ/wBlzTlairUrDzSM7NJ6t1VPxb0HO5o4woCqAABYACwAHIAdBiDMFGlZdVU1p8Sz6f7noDBgwYXj8MGDBghDBgwYIQwYMGCEMGDBghDBgwYITXr8vjnjaKVFdG5qwuD/AJEHcHpioOLeyaanJmoi0iC50A/XJ56SPbFrj73Szc8XPgxNXK8SqylbBvKD7P8AjdcuNQsiM3eDYXsFkTVYMtrgEmxPMWG2IfKaSTMa9FkJZqiS8h/R9p7eVkBsOlgMXnxLwHS11zKmmTpKnhk+JtZvcwOK2zDsvr6KTvaOQyW5GNu7lA52Kk2YctgTfywwrqcngxB6LFwOVHpHPiXiZY5JI4qqBe4j+spZ4TaRQNd42uCTp2sNQuOXPFP8SZtDUSK8FOlMukakS1tdzciwAta1hYdcMp7Rph9RmVJHUAdJY+7lX9KxW1/cF9+EVmuSdt99hYfAdBiVaY5lfU3BxgT4MPkvYxWg2ElKf+I4PyMeE7J4ddRCnPVIg+bAYtTtH4io46xI6mgSp+qUiXXZwCz+EDTyFr+0OeOuxBAEhRWhUs8rTiLhyWhlEU5QMVD+ElgFJZbna/2TyGMvE/Ck1A6RzGMs66h3ZYi17bkqN8RFXLqLHkN9I6KCSdIHQb8sWR2zqT9Ckts0T7/uG1/jjuSCBIhFZHYdsYkdlfZ/GKaKoqmqm78ao4qSEyPptcFm0sq3BGxt7zvaJ4uySOn7oww1kQa5Y1ShTq+yoKjTsAW5k7+mGPhTNG+hxg5x9F0lh3TJHIQoNltq8S9drna1gMYeNeNYZKMUcUstUdYZ6iVQvIk2UaVPpytbqb4gC2qXslfh542jFLV0lblsOY1MDTvSroeOMgeK6glhqHg5PY8lY7HliKruKqXMMqmjlWKkaBl+jxg3FgPAFAXfbUh0rYAg7YV+FJcwaKWCiR3jn2chAU2BUjW/gW4Njfc2Hlhv4e7EzcNWS7f3UX/VIR8wB7mxEhV5P6SavZYBpXkb5/mIPDS1bSslF3neSKUbu9joNibtyQXHtXHvxa3BfZPFTaZarTNMLFV/soz7j7bA9SLDawuL4dMqyaGmj7uCNY18lHM+ZPNj6kk43cVvaTxGKelCYLbn7QwYMGKY3DBgwYIQwYMGCEMGDBghDBgwYIQwYMGCEMGDBghDBgwYIQwYMGCE1q7LYp10TRpIvk6hh8iMKuZdkdBLcqjwk9YnP4K2pR8BhzwY6GI4kGRW9oSq6zsKUn6qrIHlJEGPzVl/hiMm7DqkexPAf1g6/wAA2LnwYsFr+spPS1HtKTHYlW/3tN+/J/28bqdiE7byVcYJ5kIz/iWW+LfwYPGaRHSVDtK0oew6AW72olc9dCqgPwOo/jhmyzs4oIN1p0Y+cl5DfzsxIHwAwy4MRLseTLlprXgT4qACwAAHQcsfcGDEJbDBgwYIQwYMGCEMGDBghDBgwYIQwYMGCE//2Q=="/>
          <p:cNvSpPr>
            <a:spLocks noChangeAspect="1" noChangeArrowheads="1"/>
          </p:cNvSpPr>
          <p:nvPr/>
        </p:nvSpPr>
        <p:spPr bwMode="auto">
          <a:xfrm>
            <a:off x="1679576" y="-2811463"/>
            <a:ext cx="6105525" cy="586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AutoShape 6" descr="data:image/jpeg;base64,/9j/4AAQSkZJRgABAQAAAQABAAD/2wCEAAkGBhQSERUTExQVFRUVGRsaGBgXFxobFxkaGyIcGRsYHhgdHCYfGhokGyEeHy8gJCcqLCwsHB8xNTAqNyYrLCkBCQoKDgwOGg8PGjIkHiQ0LC0pNCosLywyLCwvLCwsLCwsLCwsLCwpLCwsLCwsLCwsLC0sLCwsLCwsLCwsLCwsLP/AABEIANwA5QMBIgACEQEDEQH/xAAcAAACAgMBAQAAAAAAAAAAAAAABgUHAwQIAgH/xABMEAACAQIEAwUEBQgHBwMFAQABAgMEEQAFEiEGMUEHEyJRYTJxgZEUI0JSoQgzYnKCkrHBFSRDU6LR8FRjg7LC0+EXc9I0VZOUoxb/xAAaAQACAwEBAAAAAAAAAAAAAAAABAIDBQEG/8QAMhEAAgIBAwIDBwMEAwEAAAAAAQIAAxESITEEQRMiUTJCYYGRsfBxodEFFFLBIzPhFf/aAAwDAQACEQMRAD8AvHBgwYIQwYMGCEMGDBghDBgwYIQwYMGCEMGPjMALnYYX8x4/oIL66mMkbEITIQfKyA2+OOgE8ThYLyYw4MV9V9tdGpskc8nqFVR/iYH8MRk/bqo9ikZv1pgv8EbExWx7Sk9TUPelqYMVKO3dv9iH/wCwf+zjcp+3OI+3SyL+q6t/HTg8J/Sc/uqv8pZ2DCPRdsVA/tGWL9eMn/k1YZss4kpqjaGeKQ/dVxqHvXmPliJUjkS1bEbgySwYMGIycMGDBghDBgwYIQwYMGCEMGDBghDBgwYIQwYMGCEMGDBghDBgwYIQwY8SzKqlmIVVFySbAAcySeQxVnGPbFbVFQ26gzsNv+Gp5/rNttyPPElUtxK7LVrGWlh55xLT0a6qiVUvyXm7fqoPEfgNsVnn/bZI11pIgg/vJfE3wQHSvxLe7CZmGQ1jwGvnWQo7AF5CdZvyax30XsAeW4tthtyjgWGvyuN6ULHUCQCVpHJ9m4YXt4QVIcAAdAfPF4RF3O8Ra62wlU27/ExVziSvqIfpNSZ3huAGfaMk8tKbAj9JRb1xA4uzJMjp2oZspWrjqJNLv4QLRkkEWsT7MtiRe9z0uMUrLEVYqwsykhgeYI2I+B2xcjZyIr1FZXBJzn7xw4C4NhqY5quqcrTU99QW4LEDW1yNwoUjYbknpbfdqeI8lKOiUElwraGYkXYA6bsJC4BNhf13xo8B8ax0iTU1TGZKae+rTuQSNDXFxdStr23Ftr3xKx1+Q05MiRzTtuAjB7C4sdnKqdvO+INnVvn4Yl1enQNJHxzEDL6B55UhjF3kYKvvO1zbkBzJ6AHFsZnwdQPFVU0EQaqpIVJcFgWcqSNgQpY6d9rAthM4I4gpKSpkqJEkuFYQJs4TV959je3huF5FsTXB/aaq1TPVQ0sIkU95NDC6uzc/FZmLXN+nxwPqPHaRo8NRhiN/z5Suo4yxCqLsxAUDqTsB8Tiws17GJla0E8Uptq0P4JAN7W5g7gi/h5YjeEMrhfOVCPGYI5GkQk6QVW7RKA1iWB03FvsnDzahzWtqUkhcT0hssiSuruqEg6QpFtL3H7QIO+B3IO07RQhB1c5wIhRcV5nlkvdSPICN+7n+sUg8iGuTp/Ua2x9cPXDvbPBLZKpDA33xdoj79tS/EEDzwp8TZt/TdfBFTKVUKVDOLHqzuQCbKABYc/njfqezjLhJ9FGYEVWwswXRqPJbWFiei677jnjjBSPMN5NDapPhnK/GW9TVKSKHjZXRhcMpBUjzBGxxlxzwlbW5NUtEH0sLEpu0MgPJtO1wbWuLNsRcWOLY4N7SYK60bfUz/wB2x2b1Rvte7nz2tvilqyNxxG6uoVzpOxjfgwYMVRmGDBgwQhgwYMEIYMGDBCGDBgwQhgwYMEIY082zeKmiaaZwiLzJ/AAcyT0Ax6zTNI6eJ5pmCRoLkn8AB1JOwA3JIxROeZ3U51WLHGpC3IiiJsqDq7nlqtzPwF+tiJq/SUXXCsYG5PEx8bdoUtexXeKnB8Md92tyZz9o9bch6kXOzwnX5bSwipnR56kNZYSAVW1iJBewtYjdr2I2G18OvD+XJl9THRU9OaioYK1TO4KLHE3VSQdtjZRzIsTe9kvtJ4YkjrZpIqaRac2bUqXjvpBc3XZBqvztvfpbF4KnyjYRF0dP+U7n7Sd7XIZJooKyKVnpHUDSD4UZvZew+8PD4twRb7VsQHZ3xhFR/SI6gFoJY91A1EuPDpA5eJSQSSB4RiNoeNZ4aJ6JdJjdibuA2lT7SqpFhdt7m9iTaxN8TXDHZTPOve1J+jQ2v4vzhHnpOyD1bf0647gKuGkNTWWB6+e8V8szh6WcyUrMpIZELAF9LcgRupbl5i/wxM0XAWY1rmVonBcktJOdFz52PjPwW2Jqu7SMoym6UEIqpxsZAdul7zkEnzsg07dMI+bdsObVz93C7R6rgR0yHWf2t5L28iPdis3f4iMJ0e2HPyEf4excoA1TWRRjqFW4/fZl/hjEeE8jT281B/UngP8ABGwg0fZLnFawkkicah7dTJZvcQxMn+HE/R/k3VhH1lTTp+rrf+Kris2ue8YHTVD3ZO//AOf4f/8Aubf/AJov+1jJHwHlMx00+aoXPIGWFz+6NJOIlvyaZbbVsd/WJh+OrEZW/k6V6/m5aaQfrOrfIpb8cHiN6zv9vV/jGOv7FKkC8M0Mw9boT7h4gfmMLwpcwyuTvdEkDW0l9KuliR4ddmTmBtfywvvwlneWeJI6qIXuTA5ZNurd0xFv1sTfD35QNbFZapI6qPrcBJLfrKNJFvNd/PEhce+8qbo05U4My8JcU/RcwWqdRpYt3gUcg/MqPQ2NvIWw3z9m0dZUtVU9ZGaeWQyuQT3iFjqZR5G5NtViu1wbb4KNMmzr/wCmf6HVH+zIC6jv/Z30P1PgIbzthR4o4JqKFvro7oTZZV3jPx+yfQ262vzxaGDnynBizI1Qw41DmT3aZma1+YpHSgSlVEQKb63JJIDciovz5DxHlvjS424PTL+4AnDTsoZ4wDdWH9orDkurYXsbgkeQmOyCtpI5XDnTVONMRe3d2P2VPRydiDzFrcyMK/GdDVx1bmtH1rktqHsMOQ0H7oFhbmNr4kux0+n7yuzBQ2EZJ/aPnZ/2qElaetbc7Rznr5LJ6+T/AD8zauOW8tyyWokEUKGRyCQo8gLn3fHqR54snsy7RChWiq2Nr6Ynbmp5CJr9L7Anly8rV2191jHTdSThX+Rlt4MGDC00YYMGDBCGDBgwQhgwYMEIY+E4+4rvtf4u7iEUkZ+snHjI5rFyI97m6+4N6Ykq6jiQscIpYxL7ReMmzCoEMF2gRrRhbkyvy12HPyUeW/2rCMqOBMwp07808iBLNqVkLpbcNZGLC3O9trb2xP8AZHRi9ZUqgknp4vqU82YOdvInSFv6nzxvdmHE1dUVziWV5ItLGbX7KH7NtrI19tIttqNtsNZ07L2mWEFpDOTluMdpIZbxwuYZdNFLUmkqY0DNKp06gpFnFt7E2VlXfxbcwMV6+d11aEo+9lqAX8K3uXPS5O5UW1eI2G5PLbSq6bvquRKZdQkmcQqo5qWOgDyGm3oBixaysp+G6LU2mavnGw/l5rEp5nmx8vs8OmveSTxLzg8DYn1nmPLaHIIVqa5hLVt+bjXex8o1Pl1la1ulr2NYcR8cZjnkwgRWKMfBTQ302vsXP2iNrs1lHOy4x5Fw5X8QVjSMxO472d/YjX7qgczbkgt62Fzjo3hXg2kyuArAoXa8krW1vbe7N5Dc22A3sMKlixyZpIioMLKy4N/J3UBZMxk1Hn3ERso9Gk5n3Lb3nFu5Nw/T0iaKaGOFeuhQCelyebH1JJxsUOYRTIHikSRDyZGDKfiDbGxjknDBjUzLN4addc80cK+cjqg+bEYTq7tpy9CVhM1U42K08TN/ibSpHqCccJxuYcx8wYrOftaqmsYMqlIPWaeOE/ukH+OAdoGaMLrQ0y+jVBYj91bfjhduroXlx9RLRTYfdP0lmYW+J+zyhrx/WIFL9JE8Eg5/bX2ufJrj0ws/+oOZqLnLoJPRKoKf8a4kI+1PTp+kUFbFfmyIkyL7zGxa37OJrfU3ssPrImtxyJVXG3YPU0t5aMtUxDfSBadAN76R+c/Z3/R64OCe2qWEfRcyU1NM3gZnGqVByIYH86vmG8XPc2AxdmT9omX1RCxVUWsm2hyY5LjmNDhWJ9wwv9pHZBBmIaaHTDV22f7EluQkA69NYF+V7gAYukIpcU9n8bQ/TstYT0rDUUU6ig6lerKORU+JSDz3tEjimprYIaCSSOxkFpZTvbkqs9iQL/a5nYE87rfB/GVXkVY8MqMEDWnp2/516BrWIYbMLcxY4f8AjbhaCopxmmXkNBINUqKPZ+84X7Nj7a9Nz54ZSzOzfKZ99GjLV8dxJWvzWmyKA01NaWtcDvJCPZ8i3kB9mP4nndq8iyqqrBPUBHlCAvLIRz5X35FreKw6DG7wjTUk07tXyuqKpfmfrLc1LDx3tvZdzvuLb2hk/GiNQVk8EKw09MpSFbAEsF1XIHhUEsgsL9SSb2EidHG5lSqLuTgdgJi7KuOPpMf0WZrzRDwsTvIg259XXYHzFjvviwcc2f0dV0JgrCjRFmLRsVtuN7FRbSGBPhNrrq6Y6A4bz1KymjqE2DjcdVYbMp9x+ex64qtTG44jXTWlhobkfaSeDBgxTG4YMGDBCGDBgwQmGtrFijeVzZEUsx8gouT8sc+U8cmb5i2pxGZixuxFkUDwLa+/2VsOd7+eLG7Z897qlSnU2aobxf8AtpYn5sVHqNWFfg3ssWqplqaiSREYsQiLdmQbBrkHmQ2wU3GkjDFeFXUZn9QTZYKwM43M0FyjMsllM6pdQLMy3eF15+K1mUDzIU+R33+8R9q1TVQmFVSFHFn0XLODzGo8lPWwueV7Xu0S9qVJRJ3FLHUTles7uLeYvLeQW+7pAHphT4OyY5pmTPIo7sMZZR9nTfwxcuRNlt90Niwb+ZhKXGk+HU3Pb0+cYeEqKLKKB80qx9Yy/VJ9qzeyoH335k9F8vFirMqy2s4hzIl23Y6pH+xDEDyUeg2Vep5nm2Jftq4yavr/AKLDdoqdjGqrc95NfSxC9bHwLz5Ej2sXX2acDrllEsdgZpLPOw6v90H7qjYfE9ThVmLHJmnWgRQoinxj3dCkOW0pWCKJEmclmV3LGRADICCCWUsx5mwGwwoVM80ishaeRWuCIq6SQFT0McrBCP0Tce/Dn2nVZFeqgkaadD4Y2ZjreXmRtbwbeV288VVxJn8anSqxzSA2Ky0wGn4kg39wxlWmxriqn7+nwx+81agi0gn/AF/uTkmdilJkcqXCnwzxyU1UV6rHUwjSxvbl777Yhs34/nlYNAZIhqBWeaQyVS8j3azH2YrjkoGq3iLEnCwsRY3lYsw2AO4XqBbyv05YzszXAtqLbaF3J9QBvhitfDXSJ3wdfns/P1nqrkaVzJLI88lxqaVi7W+N9uuPbZm6gjvCtr+HWQCOnh/11xPZTwHNKdUzdwp+yp1SH3nkp+Zw6ZLwLSQ+LuhI23il8ZuOtj4QfcMJdR11VfO5+H8xpKyPYXA/Pn9ZV1NSyz/m4pZr/aVGax8tRFvxxM5dwVXOQyxaBvZjKi9Rb2WJ/DFnZ3UCOA3IUEgHoNP2v8IONTh9ZRTRatQcqC3O+ptzf1ucJf8A0XdNSqAM433/AInSCGwT9PwyCy7hnNIzcTKPQzuw+RjIw0ZategHeCGT3Gx+YVR+GMb5o61MMZ5Okp3817uw+TH5Yn6aovzGIi4vjUB9JFmP6yAzStSRJmqqOGRKdiHDAu/hjE7sGCkRjuyApJ8b+G67E+OFpVIDZbU1VKvJIpw09IwHKwfxx3vzBHL3XbJKGmdlaWGORtgC0YY7G4G4JNjv6Y+51xIYwRoEMSrqkqJ9PdRryAEQbvGkY2CoQt97E20nSQtpHhHB753Bme+NR1CJ/HeUDMhHBWwrSZjbTTVCHVTVBALdz3lrrc3srgFSdibkMhdmXHEmUVj09SGEDtonjb+zceHvLeY5NbmvnYYs7K6SbNpIGAEdFDKlQkkrKaicxm6FYlssMZ3FyNRFvM4iO3/gEMn9JQr4lstQAPaXYLJ712U+hH3caaFiPNzFGxnaRXaPweKKcSRD+rT+KO3JTzKX5W6r6fqk4YuGON6OiypEKmWbWxMRUbyBgwYmxAUeAhtztsLqbRfZZmy5rlk2VTsO9gXVAx5hB7B53OhvCeXhYDzws5I8MFSVrYGkjXWkiAkOrDyIZdww087WJw4p1rg9plWqaLMrwfXtMnEnF9TXOWmc6b+GNbiNf2ep/SNz8NsNPY3xJ3VS1K58E+6ekqj/AKlFveqjriYp6DLX+i/R8teYVSkqdZshQ6ZBIS5C6Cdzv6XNrqvaLl0VFmCtSMi6Qj6EN+6kW1gR0vZW33NziWQw0YkdD1HxSc+svzBjSyXNFqaeKdeUqK1vIkbr7wbj4Y3cJzWBzDBgwYIQwYMeZHCgk8gLn3DBCUH2rZr32ZSD7MIWMeW3ib46mI+Awu5DxrNTSEU9QyEGxQm6NbzRvCdha43A6jGtmFeZHkmbYuzyH3sSx/jhKjXW4B5sw/E4cZtAC4mRUnjOz5xLe4p49+nU6rJTxLUBheZVFygBuov4ku1trkWBwxZbVf0Tw/LWcp6kfVna938EVvMBby29Tit8vojLLHCuxkdUB8ixCg/jhs/KLzYKaShTZY0MpXp/dx/IB/niF2FGkS3pM2MbG7bSI7AeEhU1rVUi3jpQCtxsZWvp9DpALeYOjHSOKs4DliyfII5pSFkqLyKBdjJLKPqUANtzGq+QFmN+ZxoTccZk62M8Edxu0dP4x7i8jL8dOEbLkr9ozXrpez2RFPtj4pP9I1EaEiRe7iBQupVFUPckOAWMkkgta1gPigQU+kaifG29zvz6X8z5491Eve1Ek93cFjZnbU7n75J5sfa+PpjJTxFjoUXLHb7ttrt7h5f5jFZwNx35j9Cbam+X8/OZaSheV9CAE9S3JAfPz9BhlpGhoXWMRvJK4uXsu46jUSLAfdHpiT4fyxYk0qNup6sdrk/y+AxLS5ekiaJEDqeYYf6sfUYzLuoBOk8R3Qee/wBvz1njLc5Z/wCwYftp/I3ww09R0KOPUqQv7xsMJ8eUvSNdFMsGwUKq64/1rRO8ieqi4tuDucM/D+ZLIbIh9NShbny0X735xjGbbStjDTx+eveRNrKN+ZuVFOkwETC+s+EWNyRv4QR4rc+o89sQgqKmhnEMoeSNtwrX7wD9Bj7Q66WN+YB8NmtTKdQFyjXtvYEW/fCH8MZc5yKKqj0TLe26ke0p81P+geoONCv+nBFIznPYxFury3ErXPD3sUVVT/WmCTXpUXZ0sUljA2OvSTZTvqUC2JrLayGT2XsQASrgo6g8iUcBgNjuR0OMWZ8J09KC9TIgW4ImE5pprj2S3iCTEWA8dycIOfdpUEB000kta4PhadhpQ8vZjii1b8rMwO/La9qdGSBn8/n9pA9QATLgp2gGl+8HhuRZ9iDtcqDZh5bc+WEjintDo4W8Eq1UyteGFItfjN18TkkK25F1AfcghgbYqnMszra4k1dRIUP9neyeYtGPCPfa+LC7FJKWKZ6Z4k7yUHu5iAZOXii1cwCBqAFtwfTGpX0hVcmZzdYjPpB3jJwPlmZ1dRDW1ojpoo9bRwooEsmtSo1/dUA3sbEkbqNiLIrKRJY3jkUMjqVZTyKsLEH3jEdlMhjkaBjy3Q+Y5/8An54l8W4A2EnnM5QgkfIs7tckU8tm83hex3AtuYmB9Dbyw+9r2TCOrWoT83VJquOWtbAn3FSp9Tqxh/KRyC0lNWKPbBhc+q+NPiQX+QxtU8/07heGTYyUTBDp6BD3YB/4LKx918WVNhov1Ka6z9ZkpuP4qLK4oKPV9IkDNIznUImJ0swB2ubXVeQFma5PirSLMxK7+Is3MsTcsSdzc7k369b48Zql4Xt5X+W5/DEHkstpl9bj/XxthgnQwHrEFXxqixPHAnSHYpm2ukkgJ3he4HkkniH+MPixMUh2L1+ivaO+0sTbebIQw/w68Xfii0YaPdK2qoQwYMGKozDEPxjUGOgqmBsRDJY+RKkD8cTGFntKktldSf0QPmyj+eOryJBzhSZzdmR+qawuSLADnvtiJosskiqFSWN42A1aXUq1rGxsQDa+GrKc9WiqYKp07xYpAzKLXIN1uL7XF9Q9VHLniV4+7RIM1qIDBFIiwxyXaQKGYuU2spbZdPO/2jt5s2b2CZ1G3Tsf1m32X0feZpB5Jrc/sq1v8RGF7tflepz2aMG5DRQoPLwqLfvkn44c+xdL5i3pA5/xRj+eEadzJxN4uuZBfgJwo/DFd/tS/ohiqPXaDmBNaYwy9zQqkcaSMY0EhQFnvY3OhkUEjzsBzKTxFVmOF2RZYiRa6MrQNqNjyJ0mxJvZTfDfxZUEZjXqrEN3qHxwu3hMUYBspHh8JAPUC++K94nWMslkgDlxcx61cg3vqjKgWv1uT88Y5815zPQL5aRjvI4QhQoOwtv5X8/Q4Z+Gsu21MfE42v5dAfK/P32HTENBDrdV6E7+4bn58vjhzytQL/z5H0Ppy92OdQ+FmgqBTt2kpToOn8r7eYv088b1OnID4D+WNSiiLsqqt2Owt1/0OuLAyPI1hGprF7bnovu/zxklSxxOu4rGTMWTcME2aU2/RHP4np7hhqggjhQkBUUC5PLYdSx/icV1xT21UVHdIT9KlHSM/Vj3ybg/sg/DFPcS8cZhmptK5WK+0SXWEcuYvdyCL3YkjpbGv0nRqm4G/wC8xOp6kt7R2lz8R9uNJCxipFNZL+gdMQ3A/OEeLntpBB8xiAzriPMp6SeZqoQaUYrHTLp5I0gvK13Ow5rp/wAqtynKBHLES1yXC35KpYgKx8wrWPwGLWzPT/Rs7ixVopNJHIgw1TJ//PScT6jxEtSte+5kKGrsqLjftKcpKVqktLNI7sTYliWY2A5sbnEtT0KJ7KgevX540eHfzbfrfyGJXG5Uo0g4nnuqscuVztDGSmqWjdZEOl0YMp8mU3B+eMeDF0U4nRP9JCenp61BbUFJHlfmp9zXX4nDGjXAI5HfFb9lVUZcqmiP9jI4X3ELL/zFsPmTyaoU9Bb5G2M9xg4noa21KG9Yl9u2XiXJpmtcwvHIvp4ghP7rHCP2FP3+X5nRnkV1D3yI6H5aFxa3aNHqyqtB/wBnkPyUn+WKg/Jtn/rdUn3oQf3WA/6sQlhGYosupSPMfxwtUuXygLP3UndK4Bk0NoBuNtdrX9L4a5otLMo+ySPkbYZh2wUyZK2XfR5O+ELQck7o3BTvdV9Wr7dtPtdeuGr+xmb0XvL+d5g7PKjRmdK36ZX99WT+eOi8cycLSWraQ/7+H/nXHTeI38iWdCfIR8YYMGDC8fhhY7S0vldT+qp+TqcM+ITjaDXl1WBz7iQj3hSf5Y6vIkHGVM5dzwfUn3j+OI3h4/Wn9U/xGJbN0vC/uB+RBxCZG9ph6gj8L4Zf/sEzqN+nYfrLj7FntmLetO//ADxHCK6lOJvELWzMH4Ge4/DDX2V1nd5pCOkgdD8VLD/EoGFrtWVqXP5pAvKSKZfI+FGv+8CPgcV3+1GOiOapaXavlXdVMNWGYLMBBJYbKV1PE17bXJZbHmStuRxWPGlIRFG4782lW5dvAAb/AGb879bYv/jlBNlNXpGrVTSMu17kIWUj1uAR62xRP0xa/LpWaQo6KPAWVV7wbpz3bWRYXPO9hcYyeoUpYtg44M2qLM1lD23EiMliuzN5AD+Z/lhooYCxAAuSbADmT5YW+GJNSE9b7/ID+IOPXEXFbQXhgOmQrZpBzQHmF8mI69Adue1ViM76RNVrlrr1mO+Zcd0uVKUUCoqzsyqfAn6Jfe1vIXJI3ttiu884tzDM9pXtEf7NfBF06c33F7sWtiGyulQG8nPoCNvef8sT6SA8iD7safS9CiDJ5/PpPKdZ/UXJwB/Ej6TIkXdvGfXl8uvxxJAY+4MaaqF4mI9jOcsZ5ZQQQdweeJrPOLFGUCAyK1RKzawOaBBHAnh+yHgVm6C7G3PEJJMF5kDEZWyrJdVW97b2325YpurV8HuI30lrVk7bGe8nYJCCxtqJP8uXwxm+nk+whPrjxS5byLdOQ/zxvgYsUHGJTayaieZp99L9wf6+OMtNVhtiLMOmM4ONWqXxoRzvb4YluJAENtjEuPsUJ7isHS6fPS1/5YsPh/8AMj3nCL2R05jy2olO3eSNp9QFVQf3tQ+GH7JI7QJ63PzJ/lhOz2jNnpxitZF9or2yquJ/2eUfNSMU7+TbD/XKl/uwAfvOp/6cWR235h3WTTgGxkMcY9buCw+KBsIXYGncUeZVbeyqgD/hq7t/FcVRgxPqJAzsw5Fifmb4Sqo+Nv1j/HDeNh7hhQiGpx+kw/E4av7CZfQ8s0sLhdb1lIP9/D/zrjpzHOXZ/T68zpV/3mr9wF/5Y6NxG/kS3ofYJ+MMGDBhePwx4miDKynkwIPuO2PeDBCcsNlEjSNThGeQFkKoCWJW4YADc8jhryPsZqmsXWKlUm13ILnysq3ufQsDj52gQPRZtJJEdDMVnjI/S9o/Fw+Gbg/OqUqx+lTzZhIpHevTzTmLVzWNACAo8+pAvsAocZjgETIqrXUyN2+OIhVELZfmFjcmmmB25sqkMP3ktt64lvyjsn+upaxd1kjMZI5XU60PvYMf3cee0DhCWjeOSSdqgz6iZGUqbi2xuxN7H8D5YYpKT+l+HGhHiqKT2Ra51RC6geZaI6L+ZPliu3dQ0v6U6HasjHeNXZPnS1uTwarEohgkF77p4Rf1KaW/axQ9Ll7UdZPTEsktPIwVwdLFL7G45qRZrHbxDDN+TzxZ3NVJROfBUDVH5CVBuOX2kvueqKOuGHtz4LcMuaUy3ZLLUKo5oNhIepsPATvtpOwUnCli6lxNaiwVuCeJWxLUsxma7xSn6w2F1Yn2rKALXPQfyvAZhF/XGLm6s+oHmGU7qQeotYYblzPXStLCokIHsHf9YEdbC5t1ws1cCvBFIh0d45XuiLhSN2eNjuE5beZ62wrS+GyR8I51aBl0IduR89tpJtGri+x9f/ONd8rXoSPxxvZJkat7Wtr87M6j/Av8cN9F2e084GkVI33aCdXt7w5J+AF8NWf1OlGCsDMYf0i9RkOIg/QXHKQ/j/ng+gOech/H/PD3Vdj0zEihrklZbFoKhDFMqm4FwQW3IsCVUHffCPmrz0cpgrITHKADYEEWPI3BII9QTh1ba2iL0Xrxgz4mWL1JP4Y2Y4gvIAY0krHf2FFvPn+PLGUUrnnIfh/oYuGOwirhvfabePjLcW88ahp5Bye/of8ARxlpqjVcEWYcxiWZWU2yDmAdhsVv6gj+Z2x9hp2ZwSLtyVRvz/iTjNiwOyXhLvp/pco+pgN0vyeQcj7k9q/3tPkcRYhRkydSmxtIEsOkyr6LQ09ILa7ANbkWJ1Ofi5wzxRhVCjkAB8sRNB9dM0x9ldk/1+PxGJaaUKpZiAqgkk8gBuST5WwiZvKMcSkPyks+H9WowdxeZx5c0j35f3n4YyZVT/QeFlHsyVr6vO4kI+QMCD54r7Mqh88zuyXtUShE80hXbVY8rRguR5388WF2v5qvfw0cVhHSoLgcgzAWW36KBbfrHEq1ywlPUvorJi9k3C/fUk9QzldDpFCAL97M5H1dufVd+l7nYHG3xT2WyUcAqHaKTSVEgUeKNmtbc+0LkDodxtY7MnBWc0S0NOaicRvRSyTd0bXlYhwhAO7WDbW3uvljW4pqGhytu+I7/Mqg1DKGDaYxpKgMNiAFjHx9MX6jqxEhVWK9XfH5/E1Oxug15hrttFE7X8mayD5qW+RxeeK27Ecq0081QRvK4VfVYxz/AHmYfDFk4ptOWjnSrpqEMGDBiqMwwYMGCErXtsyPXBFVKN4W0P8AqPaxPucAftnCfQdqVRT0sdPBHEhRdJkK3ZrX0kDYAhbC51Xti8M0y5KiGSGT2ZFKnzsRa49RzGOe6ApQVskdZTrOI9SMh8+aut+h2O/2W92GayGXB7TO6kMj6lOM7GaGb8R1FSb1Ezyb3AY+EHlcILKDv0GGDsv4l+iVoRzaKe0b3+y1/Ax9zEr6BiemH/h6q7408lDSUkVPIpaaQoNUTIbPFZdN2O2ljta7EbAGq+NqmnlrZnpr90zXvtpLfbZf0Sdx7z0tiwEN5cSh0NWLdWTNDtY4WfK8zE0HgjlbvoGFvA6kMyj9V7EdLMuL94F4tjzShScAXI0TRmx0uNmUj7p5j0I9cJeVPHn2WPQ1DAVUIBRz7Xh2SX1+4/vvtqFqr4O4oqMhzGRJUbSG7uoi6sBydb7Ei+pTyIPOzXwmwKnBmqjh11CO3HvZTPQytW5YpeE3MkA3KDmSq83T0HiXpcXtXQqnqJe+ksLiyKOSp/rmcdYZTm0VVCk8DiSKQXVh19PMEHYg7ggg7jFC9onB/wBCzG0YCw1OqWHyVx+di58rnVbawew5YXtUe1jeP9LZ5gpO3b9ZiyWk5X9Be5Xc8gWG636Hl0tfDrlLWLFlaYQi8i20VkKG57yNkt3sdui2JCtu7DThSyh/BspYqrOIzpPeRg6ZoCOrIdvfo3ILY1e0zPhHRw06OTIxLRyqza3o5EFgzXuVZjoIJOrudR3OMepDb1G/b8/P/DHOpswm0ydoXawdRp6aRKjunDRVhUpNGRfUqMtgx6awAGUlSre0aytJUSGSWQszHxSSMWYn3k3Y4auAeyqozOKSdNKxxkKuskCVubKCLkWFt7WuQPO0jmHBNTSn6yldAPtKmpf30uv449HVWDzPPdRcyDyiQNBGiLoRgevPcnGzI9gT5YwTSoQQxFx0v4r9Ldb4yxHYAkXsL+/Do22mM2SdRnvGtHvKxHICx9+J7KuA6uo2ip5tJ6m6Jb0ZrC3oPlixeHOxyGACSukVrbiJLiO/q2zP7gB8cQZwOZdXQ7cD6xO4J4ClzBw28dOp8cnnbmqX5t0vyHXoDcgiUKlJTKFjQWNuQA6X6+p6n44yJI0oEVOojiUabgWAA6ADkPQfhiVoqJYl0r8T1OFnctzNOmhaxtMlPThFCryH+r4qbt849EEH9Hwt9bOLykfZhN/Df7zkWt90G/tA4dO0Hj2HK6YyPZpXuIYr7u3mfJBzJ+HMjFAcD8KT57mLyTMxTUJKmQ+RO0a+RYDSByUD0tiqMxy7GsjWgo584qRa6lIFOxK33I35u9lHuJ5NiJ4ay6TMsxUPuZHMsx6BQdTbHodkHlqGJbtM4pSZ0o6ay01L4QF2VnUadv0EHhHxO4tjT4C4xjoGk7yAyCUBWZW8aqL7BTsbk77jp5YaRCqkjmZd1qvaFJ8ohnnC5mqVekhCU1TMYoCGJDFSVZrElgl1Z7gaQlsQeZ5ZNDMaV/FJG2gKraluxvZeguTe22533vi23z3L1iFdTyhhRU5jhp+Xds5CKdBGsE7Jq3FrnzOFLsqyJquuaql8SwkyMT9qZrlenQ3fbkQvniSucZPaRspUuAvJ+0t7hvJxS0sMAt9WgBI6tzdvixJ+OJLBgwnzNUDAwIYMGDBOwwYMGCEMVf2ycJ61FdGPEgCzAdU+y/7J2PoR0XFoY8SxBlKsAysCCCLgg7EEdRbElbScyu2sWKVM5+PG5XLFoYUEZZm75127xTa37TDwsT0W3I2BwVwDLXnWT3VOvtSnrbmqX5nzPIe/bBxxwicuqhZNdO51R6ibEczExBBBHK97kWN73s8cPcVLmcklH3CRUC0x1LyIPhGxFgoFyAAPs39A0ThcrMxE1Wabe2wEruspanKa219MsR1IwHhdDte3VGFwR7xzGHXiTh6n4joxUQaYq6EWKk/Hu2PVDuVfpvy8QGDjpqZcsghNUlXOjfUyKVL90SdmKk+EJZbn2ioPTZDybOZqSZZoWKOP3WW9irD7Ski3vG1iARwr4i57yQs/t7NPu/aa/A/HtVkdS0EyOYtVpqdtip++l+T2+DD4MLk4ykgzfKWqKNxK8BE0dr6g8Yu0bLzDMhK6T5g77Yia7L6DiSIav6vXouxHtW/DvYr/ABW/S+9a5fT13DmYRyTo/dE2cxkmGZDcEA7BmAuwVrEEC4F8KsuNjNRHBGpTGAVelRUxbgIlZGN7kRkR1KeQBiZdvvXPriu+MsxElS0ccneQQl0gIuAIy7yBR6DUVB8gOlsOHHkcuXxhKcK1HP3pp6hd17moF3p+VgRzve5AB87a3ZP2Yy19RHPKhWkjYMzMNpSpuI1B9oE7E8gL73thHpenNWS34O356kxm+3xCMS6OAuD3pMupkV2STuw0it99/Gym3kTp68sMH0upT2ow4815n5f5Yl8GHsxbEgpa9G/OU1z6qD/EY+xZgq/m6Yj3KB/BcTmDBmGJEd/Uv7KLGPM8/wDXwx6hyIE6pWMh/D/PEriMz3iWmo07ypmSJemo+JrdFUeJj6AE4MwxJJEAFgLAdBhP7QO06mytLMe8qGF0hU7+jOfsL79zvYGxtW3G35QruGiy5DGOXfyAazz9iPcL5gtc78gcLfBPZRV5o/0mpZ4oGOpppLmSUcyU1bm4+22361rY5OyOy3La7iHMGZm1Mbd5IQe6gjubKB0HPSg3JufvNizOJ84gyqk/ovLzZv7eUHxXPtXYf2rcifsiwFttPjPONKegg+g5Qqqo9udd7nkSrfbc23kOwFgOmlY4P4PlzCawJWJTeWU72HOwvzc/+T6sJXjzNEL+oLHw6+ZDZdUJHKjvGJVQgmMmwYD7JNjt8MWVVcPUWcq01Ewp6rcvC2wY9SVHK5+2lxvuL8pOnyqnrcuqkpqECKNWFJJsJZpFB8YJAYeMAXZvECQbWIxVdXQVFFMutXglXxLvZh0uCDy5j54tzrO2xi2nwRuNSmYWyyQTfRwuqXX3elSGu97aQQbHfbnjong/htaGlSAWLe1I33nPtH3cgPQDCT2R8EaAK6ZfEw+oU81U85Pew2H6N/vbWhim587RrpKdA1nk/aGDBgxRHoYMGDBCGDBgwQhgwYMEJHZ/kMVZA0EwurciPaVhyZT0I/8ABuCRiiMwp6vKJpoCSFmjdNQvoljYFQ48nW/vU7cjv0RiL4j4bhrYTDMtxzVh7SN0ZT0P4Hkb4sR9Ox4i91PibjYiUHwhwjJXziNAVjG8kltkX+Bc9B8eQOJztFzqmCx0FJHH3dNcGS121faVW9/tH7Te650M5yityeR1DsqTKyCRLhJFIP7sgG/mN7Ejc4OAeGRW1ao5UQxjXLcgXUfZA5m52J6C+42u0d/MTtMwAgeEB5jzI+pyOpp0iqCkiJIA8cq3Fr8vEN0byva/S+HPI+1ZXj+j5nEs8TbF9IJt+nGdmtzutjtyJ3xP5zmRzfLataZLmKoRIVG2pQY/F5C4LkeQAwhcecOU9E8UMcjPMI1M4+wGtzB5gnc6TfYg7X3iCH2Ybywq1HmrO0est4WKws2RV6iI7/Rp/roASOQ1Aywm+5BubnFc8W1HEcEwlnNSoS+lqexgC3+7F4dPL84L25403o6mk0S6ZYdYBSRSyhgwuNMi7G43tfDRlHbBWxWEmidf010v+8th81OKzSfdjCdaOHGDF7KPygsxiAEohqAOZdNLn4oVX/DhlpvymP7yh+Kz/wAjH/PEjN2jZZVWNZloZvvaIpLftNpb5Y1ZKHheQlmiZCedhVAfuoSB8MVGth2jIvrPDT235S0NtqOW/wD7i/8AxxG1f5S8hB7uiRT0LzFvwCL/ABxuf0FwuN7yH0/rf/xxkik4ap7tHSNMfIrI/wCEzhRg0N6TpurHvD6xGzLtmzasPdxyd3ruNFNHZjfybxSA/qkY+5N2PZrXv3sytEHsWlqWOs9PZN5CbeYHvxYH/q3BTrooaCOJfXSg/cjG/wC9hYzrtGrqm4aYxqfsQ+AfMHWfcWIxMUsZS/WVrxvGOi4OyfJbPUv9Mql3CEBrH0ivpT3yE+mILi3tHqK66fmYP7tD7Q/TbbV7th6G18K3dEBSQVVuTEGxF7EjbcA+V8MXFXB75eKeTvFlWVdQdV8AYWIUA3uLEEE899tsXLWqn4xKy+y0HGwHMz8L8CtMn0mqYU9GtiZH2LjyQeR5avUWDY1Mq4kfLqtmpXZ4gxGlwVEieTr9lxy1WuCPIkYs/Is3TNKVJxFFLW0uwikdliEhtaXSLjcC6m1wQygjc4S+NaejgSZJX+kZhKweR4gEihbqthtvvcbsTubG2OBskhpNqgiBqz8c/n2klx5xXHUU8FVS1k8Mhun0dGZeW7FtJFiLjc3DbW64wcBcESZhMa6t1PGW1DXzmYbb/wC7FrW5G1uQOPnZ/wBlzTlairUrDzSM7NJ6t1VPxb0HO5o4woCqAABYACwAHIAdBiDMFGlZdVU1p8Sz6f7noDBgwYXj8MGDBghDBgwYIQwYMGCEMGDBghDBgwYITXr8vjnjaKVFdG5qwuD/AJEHcHpioOLeyaanJmoi0iC50A/XJ56SPbFrj73Szc8XPgxNXK8SqylbBvKD7P8AjdcuNQsiM3eDYXsFkTVYMtrgEmxPMWG2IfKaSTMa9FkJZqiS8h/R9p7eVkBsOlgMXnxLwHS11zKmmTpKnhk+JtZvcwOK2zDsvr6KTvaOQyW5GNu7lA52Kk2YctgTfywwrqcngxB6LFwOVHpHPiXiZY5JI4qqBe4j+spZ4TaRQNd42uCTp2sNQuOXPFP8SZtDUSK8FOlMukakS1tdzciwAta1hYdcMp7Rph9RmVJHUAdJY+7lX9KxW1/cF9+EVmuSdt99hYfAdBiVaY5lfU3BxgT4MPkvYxWg2ElKf+I4PyMeE7J4ddRCnPVIg+bAYtTtH4io46xI6mgSp+qUiXXZwCz+EDTyFr+0OeOuxBAEhRWhUs8rTiLhyWhlEU5QMVD+ElgFJZbna/2TyGMvE/Ck1A6RzGMs66h3ZYi17bkqN8RFXLqLHkN9I6KCSdIHQb8sWR2zqT9Ckts0T7/uG1/jjuSCBIhFZHYdsYkdlfZ/GKaKoqmqm78ao4qSEyPptcFm0sq3BGxt7zvaJ4uySOn7oww1kQa5Y1ShTq+yoKjTsAW5k7+mGPhTNG+hxg5x9F0lh3TJHIQoNltq8S9drna1gMYeNeNYZKMUcUstUdYZ6iVQvIk2UaVPpytbqb4gC2qXslfh542jFLV0lblsOY1MDTvSroeOMgeK6glhqHg5PY8lY7HliKruKqXMMqmjlWKkaBl+jxg3FgPAFAXfbUh0rYAg7YV+FJcwaKWCiR3jn2chAU2BUjW/gW4Njfc2Hlhv4e7EzcNWS7f3UX/VIR8wB7mxEhV5P6SavZYBpXkb5/mIPDS1bSslF3neSKUbu9joNibtyQXHtXHvxa3BfZPFTaZarTNMLFV/soz7j7bA9SLDawuL4dMqyaGmj7uCNY18lHM+ZPNj6kk43cVvaTxGKelCYLbn7QwYMGKY3DBgwYIQwYMGCEMGDBghDBgwYIQwYMGCEMGDBghDBgwYIQwYMGCE1q7LYp10TRpIvk6hh8iMKuZdkdBLcqjwk9YnP4K2pR8BhzwY6GI4kGRW9oSq6zsKUn6qrIHlJEGPzVl/hiMm7DqkexPAf1g6/wAA2LnwYsFr+spPS1HtKTHYlW/3tN+/J/28bqdiE7byVcYJ5kIz/iWW+LfwYPGaRHSVDtK0oew6AW72olc9dCqgPwOo/jhmyzs4oIN1p0Y+cl5DfzsxIHwAwy4MRLseTLlprXgT4qACwAAHQcsfcGDEJbDBgwYIQwYMGCEMGDBghDBgwYIQwYMGCE//2Q=="/>
          <p:cNvSpPr>
            <a:spLocks noChangeAspect="1" noChangeArrowheads="1"/>
          </p:cNvSpPr>
          <p:nvPr/>
        </p:nvSpPr>
        <p:spPr bwMode="auto">
          <a:xfrm>
            <a:off x="1831976" y="-2659063"/>
            <a:ext cx="6105525" cy="586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12" name="AutoShape 8" descr="data:image/jpeg;base64,/9j/4AAQSkZJRgABAQAAAQABAAD/2wCEAAkGBhQSERUTExQVFRUVGRsaGBgXFxobFxkaGyIcGRsYHhgdHCYfGhokGyEeHy8gJCcqLCwsHB8xNTAqNyYrLCkBCQoKDgwOGg8PGjIkHiQ0LC0pNCosLywyLCwvLCwsLCwsLCwsLCwpLCwsLCwsLCwsLC0sLCwsLCwsLCwsLCwsLP/AABEIANwA5QMBIgACEQEDEQH/xAAcAAACAgMBAQAAAAAAAAAAAAAABgUHAwQIAgH/xABMEAACAQIEAwUEBQgHBwMFAQABAgMEEQAFEiEGMUEHEyJRYTJxgZEUI0JSoQgzYnKCkrHBFSRDU6LR8FRjg7LC0+EXc9I0VZOUoxb/xAAaAQACAwEBAAAAAAAAAAAAAAAABAIDBQEG/8QAMhEAAgIBAwIDBwMEAwEAAAAAAQIAAxESITEEQRMiUTJCYYGRsfBxodEFFFLBIzPhFf/aAAwDAQACEQMRAD8AvHBgwYIQwYMGCEMGDBghDBgwYIQwYMGCEMGPjMALnYYX8x4/oIL66mMkbEITIQfKyA2+OOgE8ThYLyYw4MV9V9tdGpskc8nqFVR/iYH8MRk/bqo9ikZv1pgv8EbExWx7Sk9TUPelqYMVKO3dv9iH/wCwf+zjcp+3OI+3SyL+q6t/HTg8J/Sc/uqv8pZ2DCPRdsVA/tGWL9eMn/k1YZss4kpqjaGeKQ/dVxqHvXmPliJUjkS1bEbgySwYMGIycMGDBghDBgwYIQwYMGCEMGDBghDBgwYIQwYMGCEMGDBghDBgwYIQwY8SzKqlmIVVFySbAAcySeQxVnGPbFbVFQ26gzsNv+Gp5/rNttyPPElUtxK7LVrGWlh55xLT0a6qiVUvyXm7fqoPEfgNsVnn/bZI11pIgg/vJfE3wQHSvxLe7CZmGQ1jwGvnWQo7AF5CdZvyax30XsAeW4tthtyjgWGvyuN6ULHUCQCVpHJ9m4YXt4QVIcAAdAfPF4RF3O8Ra62wlU27/ExVziSvqIfpNSZ3huAGfaMk8tKbAj9JRb1xA4uzJMjp2oZspWrjqJNLv4QLRkkEWsT7MtiRe9z0uMUrLEVYqwsykhgeYI2I+B2xcjZyIr1FZXBJzn7xw4C4NhqY5quqcrTU99QW4LEDW1yNwoUjYbknpbfdqeI8lKOiUElwraGYkXYA6bsJC4BNhf13xo8B8ax0iTU1TGZKae+rTuQSNDXFxdStr23Ftr3xKx1+Q05MiRzTtuAjB7C4sdnKqdvO+INnVvn4Yl1enQNJHxzEDL6B55UhjF3kYKvvO1zbkBzJ6AHFsZnwdQPFVU0EQaqpIVJcFgWcqSNgQpY6d9rAthM4I4gpKSpkqJEkuFYQJs4TV959je3huF5FsTXB/aaq1TPVQ0sIkU95NDC6uzc/FZmLXN+nxwPqPHaRo8NRhiN/z5Suo4yxCqLsxAUDqTsB8Tiws17GJla0E8Uptq0P4JAN7W5g7gi/h5YjeEMrhfOVCPGYI5GkQk6QVW7RKA1iWB03FvsnDzahzWtqUkhcT0hssiSuruqEg6QpFtL3H7QIO+B3IO07RQhB1c5wIhRcV5nlkvdSPICN+7n+sUg8iGuTp/Ua2x9cPXDvbPBLZKpDA33xdoj79tS/EEDzwp8TZt/TdfBFTKVUKVDOLHqzuQCbKABYc/njfqezjLhJ9FGYEVWwswXRqPJbWFiei677jnjjBSPMN5NDapPhnK/GW9TVKSKHjZXRhcMpBUjzBGxxlxzwlbW5NUtEH0sLEpu0MgPJtO1wbWuLNsRcWOLY4N7SYK60bfUz/wB2x2b1Rvte7nz2tvilqyNxxG6uoVzpOxjfgwYMVRmGDBgwQhgwYMEIYMGDBCGDBgwQhgwYMEIY082zeKmiaaZwiLzJ/AAcyT0Ax6zTNI6eJ5pmCRoLkn8AB1JOwA3JIxROeZ3U51WLHGpC3IiiJsqDq7nlqtzPwF+tiJq/SUXXCsYG5PEx8bdoUtexXeKnB8Md92tyZz9o9bch6kXOzwnX5bSwipnR56kNZYSAVW1iJBewtYjdr2I2G18OvD+XJl9THRU9OaioYK1TO4KLHE3VSQdtjZRzIsTe9kvtJ4YkjrZpIqaRac2bUqXjvpBc3XZBqvztvfpbF4KnyjYRF0dP+U7n7Sd7XIZJooKyKVnpHUDSD4UZvZew+8PD4twRb7VsQHZ3xhFR/SI6gFoJY91A1EuPDpA5eJSQSSB4RiNoeNZ4aJ6JdJjdibuA2lT7SqpFhdt7m9iTaxN8TXDHZTPOve1J+jQ2v4vzhHnpOyD1bf0647gKuGkNTWWB6+e8V8szh6WcyUrMpIZELAF9LcgRupbl5i/wxM0XAWY1rmVonBcktJOdFz52PjPwW2Jqu7SMoym6UEIqpxsZAdul7zkEnzsg07dMI+bdsObVz93C7R6rgR0yHWf2t5L28iPdis3f4iMJ0e2HPyEf4excoA1TWRRjqFW4/fZl/hjEeE8jT281B/UngP8ABGwg0fZLnFawkkicah7dTJZvcQxMn+HE/R/k3VhH1lTTp+rrf+Kris2ue8YHTVD3ZO//AOf4f/8Aubf/AJov+1jJHwHlMx00+aoXPIGWFz+6NJOIlvyaZbbVsd/WJh+OrEZW/k6V6/m5aaQfrOrfIpb8cHiN6zv9vV/jGOv7FKkC8M0Mw9boT7h4gfmMLwpcwyuTvdEkDW0l9KuliR4ddmTmBtfywvvwlneWeJI6qIXuTA5ZNurd0xFv1sTfD35QNbFZapI6qPrcBJLfrKNJFvNd/PEhce+8qbo05U4My8JcU/RcwWqdRpYt3gUcg/MqPQ2NvIWw3z9m0dZUtVU9ZGaeWQyuQT3iFjqZR5G5NtViu1wbb4KNMmzr/wCmf6HVH+zIC6jv/Z30P1PgIbzthR4o4JqKFvro7oTZZV3jPx+yfQ262vzxaGDnynBizI1Qw41DmT3aZma1+YpHSgSlVEQKb63JJIDciovz5DxHlvjS424PTL+4AnDTsoZ4wDdWH9orDkurYXsbgkeQmOyCtpI5XDnTVONMRe3d2P2VPRydiDzFrcyMK/GdDVx1bmtH1rktqHsMOQ0H7oFhbmNr4kux0+n7yuzBQ2EZJ/aPnZ/2qElaetbc7Rznr5LJ6+T/AD8zauOW8tyyWokEUKGRyCQo8gLn3fHqR54snsy7RChWiq2Nr6Ynbmp5CJr9L7Anly8rV2191jHTdSThX+Rlt4MGDC00YYMGDBCGDBgwQhgwYMEIY+E4+4rvtf4u7iEUkZ+snHjI5rFyI97m6+4N6Ykq6jiQscIpYxL7ReMmzCoEMF2gRrRhbkyvy12HPyUeW/2rCMqOBMwp07808iBLNqVkLpbcNZGLC3O9trb2xP8AZHRi9ZUqgknp4vqU82YOdvInSFv6nzxvdmHE1dUVziWV5ItLGbX7KH7NtrI19tIttqNtsNZ07L2mWEFpDOTluMdpIZbxwuYZdNFLUmkqY0DNKp06gpFnFt7E2VlXfxbcwMV6+d11aEo+9lqAX8K3uXPS5O5UW1eI2G5PLbSq6bvquRKZdQkmcQqo5qWOgDyGm3oBixaysp+G6LU2mavnGw/l5rEp5nmx8vs8OmveSTxLzg8DYn1nmPLaHIIVqa5hLVt+bjXex8o1Pl1la1ulr2NYcR8cZjnkwgRWKMfBTQ302vsXP2iNrs1lHOy4x5Fw5X8QVjSMxO472d/YjX7qgczbkgt62Fzjo3hXg2kyuArAoXa8krW1vbe7N5Dc22A3sMKlixyZpIioMLKy4N/J3UBZMxk1Hn3ERso9Gk5n3Lb3nFu5Nw/T0iaKaGOFeuhQCelyebH1JJxsUOYRTIHikSRDyZGDKfiDbGxjknDBjUzLN4addc80cK+cjqg+bEYTq7tpy9CVhM1U42K08TN/ibSpHqCccJxuYcx8wYrOftaqmsYMqlIPWaeOE/ukH+OAdoGaMLrQ0y+jVBYj91bfjhduroXlx9RLRTYfdP0lmYW+J+zyhrx/WIFL9JE8Eg5/bX2ufJrj0ws/+oOZqLnLoJPRKoKf8a4kI+1PTp+kUFbFfmyIkyL7zGxa37OJrfU3ssPrImtxyJVXG3YPU0t5aMtUxDfSBadAN76R+c/Z3/R64OCe2qWEfRcyU1NM3gZnGqVByIYH86vmG8XPc2AxdmT9omX1RCxVUWsm2hyY5LjmNDhWJ9wwv9pHZBBmIaaHTDV22f7EluQkA69NYF+V7gAYukIpcU9n8bQ/TstYT0rDUUU6ig6lerKORU+JSDz3tEjimprYIaCSSOxkFpZTvbkqs9iQL/a5nYE87rfB/GVXkVY8MqMEDWnp2/516BrWIYbMLcxY4f8AjbhaCopxmmXkNBINUqKPZ+84X7Nj7a9Nz54ZSzOzfKZ99GjLV8dxJWvzWmyKA01NaWtcDvJCPZ8i3kB9mP4nndq8iyqqrBPUBHlCAvLIRz5X35FreKw6DG7wjTUk07tXyuqKpfmfrLc1LDx3tvZdzvuLb2hk/GiNQVk8EKw09MpSFbAEsF1XIHhUEsgsL9SSb2EidHG5lSqLuTgdgJi7KuOPpMf0WZrzRDwsTvIg259XXYHzFjvviwcc2f0dV0JgrCjRFmLRsVtuN7FRbSGBPhNrrq6Y6A4bz1KymjqE2DjcdVYbMp9x+ex64qtTG44jXTWlhobkfaSeDBgxTG4YMGDBCGDBgwQmGtrFijeVzZEUsx8gouT8sc+U8cmb5i2pxGZixuxFkUDwLa+/2VsOd7+eLG7Z897qlSnU2aobxf8AtpYn5sVHqNWFfg3ssWqplqaiSREYsQiLdmQbBrkHmQ2wU3GkjDFeFXUZn9QTZYKwM43M0FyjMsllM6pdQLMy3eF15+K1mUDzIU+R33+8R9q1TVQmFVSFHFn0XLODzGo8lPWwueV7Xu0S9qVJRJ3FLHUTles7uLeYvLeQW+7pAHphT4OyY5pmTPIo7sMZZR9nTfwxcuRNlt90Niwb+ZhKXGk+HU3Pb0+cYeEqKLKKB80qx9Yy/VJ9qzeyoH335k9F8vFirMqy2s4hzIl23Y6pH+xDEDyUeg2Vep5nm2Jftq4yavr/AKLDdoqdjGqrc95NfSxC9bHwLz5Ej2sXX2acDrllEsdgZpLPOw6v90H7qjYfE9ThVmLHJmnWgRQoinxj3dCkOW0pWCKJEmclmV3LGRADICCCWUsx5mwGwwoVM80ishaeRWuCIq6SQFT0McrBCP0Tce/Dn2nVZFeqgkaadD4Y2ZjreXmRtbwbeV288VVxJn8anSqxzSA2Ky0wGn4kg39wxlWmxriqn7+nwx+81agi0gn/AF/uTkmdilJkcqXCnwzxyU1UV6rHUwjSxvbl777Yhs34/nlYNAZIhqBWeaQyVS8j3azH2YrjkoGq3iLEnCwsRY3lYsw2AO4XqBbyv05YzszXAtqLbaF3J9QBvhitfDXSJ3wdfns/P1nqrkaVzJLI88lxqaVi7W+N9uuPbZm6gjvCtr+HWQCOnh/11xPZTwHNKdUzdwp+yp1SH3nkp+Zw6ZLwLSQ+LuhI23il8ZuOtj4QfcMJdR11VfO5+H8xpKyPYXA/Pn9ZV1NSyz/m4pZr/aVGax8tRFvxxM5dwVXOQyxaBvZjKi9Rb2WJ/DFnZ3UCOA3IUEgHoNP2v8IONTh9ZRTRatQcqC3O+ptzf1ucJf8A0XdNSqAM433/AInSCGwT9PwyCy7hnNIzcTKPQzuw+RjIw0ZategHeCGT3Gx+YVR+GMb5o61MMZ5Okp3817uw+TH5Yn6aovzGIi4vjUB9JFmP6yAzStSRJmqqOGRKdiHDAu/hjE7sGCkRjuyApJ8b+G67E+OFpVIDZbU1VKvJIpw09IwHKwfxx3vzBHL3XbJKGmdlaWGORtgC0YY7G4G4JNjv6Y+51xIYwRoEMSrqkqJ9PdRryAEQbvGkY2CoQt97E20nSQtpHhHB753Bme+NR1CJ/HeUDMhHBWwrSZjbTTVCHVTVBALdz3lrrc3srgFSdibkMhdmXHEmUVj09SGEDtonjb+zceHvLeY5NbmvnYYs7K6SbNpIGAEdFDKlQkkrKaicxm6FYlssMZ3FyNRFvM4iO3/gEMn9JQr4lstQAPaXYLJ712U+hH3caaFiPNzFGxnaRXaPweKKcSRD+rT+KO3JTzKX5W6r6fqk4YuGON6OiypEKmWbWxMRUbyBgwYmxAUeAhtztsLqbRfZZmy5rlk2VTsO9gXVAx5hB7B53OhvCeXhYDzws5I8MFSVrYGkjXWkiAkOrDyIZdww087WJw4p1rg9plWqaLMrwfXtMnEnF9TXOWmc6b+GNbiNf2ep/SNz8NsNPY3xJ3VS1K58E+6ekqj/AKlFveqjriYp6DLX+i/R8teYVSkqdZshQ6ZBIS5C6Cdzv6XNrqvaLl0VFmCtSMi6Qj6EN+6kW1gR0vZW33NziWQw0YkdD1HxSc+svzBjSyXNFqaeKdeUqK1vIkbr7wbj4Y3cJzWBzDBgwYIQwYMeZHCgk8gLn3DBCUH2rZr32ZSD7MIWMeW3ib46mI+Awu5DxrNTSEU9QyEGxQm6NbzRvCdha43A6jGtmFeZHkmbYuzyH3sSx/jhKjXW4B5sw/E4cZtAC4mRUnjOz5xLe4p49+nU6rJTxLUBheZVFygBuov4ku1trkWBwxZbVf0Tw/LWcp6kfVna938EVvMBby29Tit8vojLLHCuxkdUB8ixCg/jhs/KLzYKaShTZY0MpXp/dx/IB/niF2FGkS3pM2MbG7bSI7AeEhU1rVUi3jpQCtxsZWvp9DpALeYOjHSOKs4DliyfII5pSFkqLyKBdjJLKPqUANtzGq+QFmN+ZxoTccZk62M8Edxu0dP4x7i8jL8dOEbLkr9ozXrpez2RFPtj4pP9I1EaEiRe7iBQupVFUPckOAWMkkgta1gPigQU+kaifG29zvz6X8z5491Eve1Ek93cFjZnbU7n75J5sfa+PpjJTxFjoUXLHb7ttrt7h5f5jFZwNx35j9Cbam+X8/OZaSheV9CAE9S3JAfPz9BhlpGhoXWMRvJK4uXsu46jUSLAfdHpiT4fyxYk0qNup6sdrk/y+AxLS5ekiaJEDqeYYf6sfUYzLuoBOk8R3Qee/wBvz1njLc5Z/wCwYftp/I3ww09R0KOPUqQv7xsMJ8eUvSNdFMsGwUKq64/1rRO8ieqi4tuDucM/D+ZLIbIh9NShbny0X735xjGbbStjDTx+eveRNrKN+ZuVFOkwETC+s+EWNyRv4QR4rc+o89sQgqKmhnEMoeSNtwrX7wD9Bj7Q66WN+YB8NmtTKdQFyjXtvYEW/fCH8MZc5yKKqj0TLe26ke0p81P+geoONCv+nBFIznPYxFury3ErXPD3sUVVT/WmCTXpUXZ0sUljA2OvSTZTvqUC2JrLayGT2XsQASrgo6g8iUcBgNjuR0OMWZ8J09KC9TIgW4ImE5pprj2S3iCTEWA8dycIOfdpUEB000kta4PhadhpQ8vZjii1b8rMwO/La9qdGSBn8/n9pA9QATLgp2gGl+8HhuRZ9iDtcqDZh5bc+WEjintDo4W8Eq1UyteGFItfjN18TkkK25F1AfcghgbYqnMszra4k1dRIUP9neyeYtGPCPfa+LC7FJKWKZ6Z4k7yUHu5iAZOXii1cwCBqAFtwfTGpX0hVcmZzdYjPpB3jJwPlmZ1dRDW1ojpoo9bRwooEsmtSo1/dUA3sbEkbqNiLIrKRJY3jkUMjqVZTyKsLEH3jEdlMhjkaBjy3Q+Y5/8An54l8W4A2EnnM5QgkfIs7tckU8tm83hex3AtuYmB9Dbyw+9r2TCOrWoT83VJquOWtbAn3FSp9Tqxh/KRyC0lNWKPbBhc+q+NPiQX+QxtU8/07heGTYyUTBDp6BD3YB/4LKx918WVNhov1Ka6z9ZkpuP4qLK4oKPV9IkDNIznUImJ0swB2ubXVeQFma5PirSLMxK7+Is3MsTcsSdzc7k369b48Zql4Xt5X+W5/DEHkstpl9bj/XxthgnQwHrEFXxqixPHAnSHYpm2ukkgJ3he4HkkniH+MPixMUh2L1+ivaO+0sTbebIQw/w68Xfii0YaPdK2qoQwYMGKozDEPxjUGOgqmBsRDJY+RKkD8cTGFntKktldSf0QPmyj+eOryJBzhSZzdmR+qawuSLADnvtiJosskiqFSWN42A1aXUq1rGxsQDa+GrKc9WiqYKp07xYpAzKLXIN1uL7XF9Q9VHLniV4+7RIM1qIDBFIiwxyXaQKGYuU2spbZdPO/2jt5s2b2CZ1G3Tsf1m32X0feZpB5Jrc/sq1v8RGF7tflepz2aMG5DRQoPLwqLfvkn44c+xdL5i3pA5/xRj+eEadzJxN4uuZBfgJwo/DFd/tS/ohiqPXaDmBNaYwy9zQqkcaSMY0EhQFnvY3OhkUEjzsBzKTxFVmOF2RZYiRa6MrQNqNjyJ0mxJvZTfDfxZUEZjXqrEN3qHxwu3hMUYBspHh8JAPUC++K94nWMslkgDlxcx61cg3vqjKgWv1uT88Y5815zPQL5aRjvI4QhQoOwtv5X8/Q4Z+Gsu21MfE42v5dAfK/P32HTENBDrdV6E7+4bn58vjhzytQL/z5H0Ppy92OdQ+FmgqBTt2kpToOn8r7eYv088b1OnID4D+WNSiiLsqqt2Owt1/0OuLAyPI1hGprF7bnovu/zxklSxxOu4rGTMWTcME2aU2/RHP4np7hhqggjhQkBUUC5PLYdSx/icV1xT21UVHdIT9KlHSM/Vj3ybg/sg/DFPcS8cZhmptK5WK+0SXWEcuYvdyCL3YkjpbGv0nRqm4G/wC8xOp6kt7R2lz8R9uNJCxipFNZL+gdMQ3A/OEeLntpBB8xiAzriPMp6SeZqoQaUYrHTLp5I0gvK13Ow5rp/wAqtynKBHLES1yXC35KpYgKx8wrWPwGLWzPT/Rs7ixVopNJHIgw1TJ//PScT6jxEtSte+5kKGrsqLjftKcpKVqktLNI7sTYliWY2A5sbnEtT0KJ7KgevX540eHfzbfrfyGJXG5Uo0g4nnuqscuVztDGSmqWjdZEOl0YMp8mU3B+eMeDF0U4nRP9JCenp61BbUFJHlfmp9zXX4nDGjXAI5HfFb9lVUZcqmiP9jI4X3ELL/zFsPmTyaoU9Bb5G2M9xg4noa21KG9Yl9u2XiXJpmtcwvHIvp4ghP7rHCP2FP3+X5nRnkV1D3yI6H5aFxa3aNHqyqtB/wBnkPyUn+WKg/Jtn/rdUn3oQf3WA/6sQlhGYosupSPMfxwtUuXygLP3UndK4Bk0NoBuNtdrX9L4a5otLMo+ySPkbYZh2wUyZK2XfR5O+ELQck7o3BTvdV9Wr7dtPtdeuGr+xmb0XvL+d5g7PKjRmdK36ZX99WT+eOi8cycLSWraQ/7+H/nXHTeI38iWdCfIR8YYMGDC8fhhY7S0vldT+qp+TqcM+ITjaDXl1WBz7iQj3hSf5Y6vIkHGVM5dzwfUn3j+OI3h4/Wn9U/xGJbN0vC/uB+RBxCZG9ph6gj8L4Zf/sEzqN+nYfrLj7FntmLetO//ADxHCK6lOJvELWzMH4Ge4/DDX2V1nd5pCOkgdD8VLD/EoGFrtWVqXP5pAvKSKZfI+FGv+8CPgcV3+1GOiOapaXavlXdVMNWGYLMBBJYbKV1PE17bXJZbHmStuRxWPGlIRFG4782lW5dvAAb/AGb879bYv/jlBNlNXpGrVTSMu17kIWUj1uAR62xRP0xa/LpWaQo6KPAWVV7wbpz3bWRYXPO9hcYyeoUpYtg44M2qLM1lD23EiMliuzN5AD+Z/lhooYCxAAuSbADmT5YW+GJNSE9b7/ID+IOPXEXFbQXhgOmQrZpBzQHmF8mI69Adue1ViM76RNVrlrr1mO+Zcd0uVKUUCoqzsyqfAn6Jfe1vIXJI3ttiu884tzDM9pXtEf7NfBF06c33F7sWtiGyulQG8nPoCNvef8sT6SA8iD7safS9CiDJ5/PpPKdZ/UXJwB/Ej6TIkXdvGfXl8uvxxJAY+4MaaqF4mI9jOcsZ5ZQQQdweeJrPOLFGUCAyK1RKzawOaBBHAnh+yHgVm6C7G3PEJJMF5kDEZWyrJdVW97b2325YpurV8HuI30lrVk7bGe8nYJCCxtqJP8uXwxm+nk+whPrjxS5byLdOQ/zxvgYsUHGJTayaieZp99L9wf6+OMtNVhtiLMOmM4ONWqXxoRzvb4YluJAENtjEuPsUJ7isHS6fPS1/5YsPh/8AMj3nCL2R05jy2olO3eSNp9QFVQf3tQ+GH7JI7QJ63PzJ/lhOz2jNnpxitZF9or2yquJ/2eUfNSMU7+TbD/XKl/uwAfvOp/6cWR235h3WTTgGxkMcY9buCw+KBsIXYGncUeZVbeyqgD/hq7t/FcVRgxPqJAzsw5Fifmb4Sqo+Nv1j/HDeNh7hhQiGpx+kw/E4av7CZfQ8s0sLhdb1lIP9/D/zrjpzHOXZ/T68zpV/3mr9wF/5Y6NxG/kS3ofYJ+MMGDBhePwx4miDKynkwIPuO2PeDBCcsNlEjSNThGeQFkKoCWJW4YADc8jhryPsZqmsXWKlUm13ILnysq3ufQsDj52gQPRZtJJEdDMVnjI/S9o/Fw+Gbg/OqUqx+lTzZhIpHevTzTmLVzWNACAo8+pAvsAocZjgETIqrXUyN2+OIhVELZfmFjcmmmB25sqkMP3ktt64lvyjsn+upaxd1kjMZI5XU60PvYMf3cee0DhCWjeOSSdqgz6iZGUqbi2xuxN7H8D5YYpKT+l+HGhHiqKT2Ra51RC6geZaI6L+ZPliu3dQ0v6U6HasjHeNXZPnS1uTwarEohgkF77p4Rf1KaW/axQ9Ll7UdZPTEsktPIwVwdLFL7G45qRZrHbxDDN+TzxZ3NVJROfBUDVH5CVBuOX2kvueqKOuGHtz4LcMuaUy3ZLLUKo5oNhIepsPATvtpOwUnCli6lxNaiwVuCeJWxLUsxma7xSn6w2F1Yn2rKALXPQfyvAZhF/XGLm6s+oHmGU7qQeotYYblzPXStLCokIHsHf9YEdbC5t1ws1cCvBFIh0d45XuiLhSN2eNjuE5beZ62wrS+GyR8I51aBl0IduR89tpJtGri+x9f/ONd8rXoSPxxvZJkat7Wtr87M6j/Av8cN9F2e084GkVI33aCdXt7w5J+AF8NWf1OlGCsDMYf0i9RkOIg/QXHKQ/j/ng+gOech/H/PD3Vdj0zEihrklZbFoKhDFMqm4FwQW3IsCVUHffCPmrz0cpgrITHKADYEEWPI3BII9QTh1ba2iL0Xrxgz4mWL1JP4Y2Y4gvIAY0krHf2FFvPn+PLGUUrnnIfh/oYuGOwirhvfabePjLcW88ahp5Bye/of8ARxlpqjVcEWYcxiWZWU2yDmAdhsVv6gj+Z2x9hp2ZwSLtyVRvz/iTjNiwOyXhLvp/pco+pgN0vyeQcj7k9q/3tPkcRYhRkydSmxtIEsOkyr6LQ09ILa7ANbkWJ1Ofi5wzxRhVCjkAB8sRNB9dM0x9ldk/1+PxGJaaUKpZiAqgkk8gBuST5WwiZvKMcSkPyks+H9WowdxeZx5c0j35f3n4YyZVT/QeFlHsyVr6vO4kI+QMCD54r7Mqh88zuyXtUShE80hXbVY8rRguR5388WF2v5qvfw0cVhHSoLgcgzAWW36KBbfrHEq1ywlPUvorJi9k3C/fUk9QzldDpFCAL97M5H1dufVd+l7nYHG3xT2WyUcAqHaKTSVEgUeKNmtbc+0LkDodxtY7MnBWc0S0NOaicRvRSyTd0bXlYhwhAO7WDbW3uvljW4pqGhytu+I7/Mqg1DKGDaYxpKgMNiAFjHx9MX6jqxEhVWK9XfH5/E1Oxug15hrttFE7X8mayD5qW+RxeeK27Ecq0081QRvK4VfVYxz/AHmYfDFk4ptOWjnSrpqEMGDBiqMwwYMGCErXtsyPXBFVKN4W0P8AqPaxPucAftnCfQdqVRT0sdPBHEhRdJkK3ZrX0kDYAhbC51Xti8M0y5KiGSGT2ZFKnzsRa49RzGOe6ApQVskdZTrOI9SMh8+aut+h2O/2W92GayGXB7TO6kMj6lOM7GaGb8R1FSb1Ezyb3AY+EHlcILKDv0GGDsv4l+iVoRzaKe0b3+y1/Ax9zEr6BiemH/h6q7408lDSUkVPIpaaQoNUTIbPFZdN2O2ljta7EbAGq+NqmnlrZnpr90zXvtpLfbZf0Sdx7z0tiwEN5cSh0NWLdWTNDtY4WfK8zE0HgjlbvoGFvA6kMyj9V7EdLMuL94F4tjzShScAXI0TRmx0uNmUj7p5j0I9cJeVPHn2WPQ1DAVUIBRz7Xh2SX1+4/vvtqFqr4O4oqMhzGRJUbSG7uoi6sBydb7Ei+pTyIPOzXwmwKnBmqjh11CO3HvZTPQytW5YpeE3MkA3KDmSq83T0HiXpcXtXQqnqJe+ksLiyKOSp/rmcdYZTm0VVCk8DiSKQXVh19PMEHYg7ggg7jFC9onB/wBCzG0YCw1OqWHyVx+di58rnVbawew5YXtUe1jeP9LZ5gpO3b9ZiyWk5X9Be5Xc8gWG636Hl0tfDrlLWLFlaYQi8i20VkKG57yNkt3sdui2JCtu7DThSyh/BspYqrOIzpPeRg6ZoCOrIdvfo3ILY1e0zPhHRw06OTIxLRyqza3o5EFgzXuVZjoIJOrudR3OMepDb1G/b8/P/DHOpswm0ydoXawdRp6aRKjunDRVhUpNGRfUqMtgx6awAGUlSre0aytJUSGSWQszHxSSMWYn3k3Y4auAeyqozOKSdNKxxkKuskCVubKCLkWFt7WuQPO0jmHBNTSn6yldAPtKmpf30uv449HVWDzPPdRcyDyiQNBGiLoRgevPcnGzI9gT5YwTSoQQxFx0v4r9Ldb4yxHYAkXsL+/Do22mM2SdRnvGtHvKxHICx9+J7KuA6uo2ip5tJ6m6Jb0ZrC3oPlixeHOxyGACSukVrbiJLiO/q2zP7gB8cQZwOZdXQ7cD6xO4J4ClzBw28dOp8cnnbmqX5t0vyHXoDcgiUKlJTKFjQWNuQA6X6+p6n44yJI0oEVOojiUabgWAA6ADkPQfhiVoqJYl0r8T1OFnctzNOmhaxtMlPThFCryH+r4qbt849EEH9Hwt9bOLykfZhN/Df7zkWt90G/tA4dO0Hj2HK6YyPZpXuIYr7u3mfJBzJ+HMjFAcD8KT57mLyTMxTUJKmQ+RO0a+RYDSByUD0tiqMxy7GsjWgo584qRa6lIFOxK33I35u9lHuJ5NiJ4ay6TMsxUPuZHMsx6BQdTbHodkHlqGJbtM4pSZ0o6ay01L4QF2VnUadv0EHhHxO4tjT4C4xjoGk7yAyCUBWZW8aqL7BTsbk77jp5YaRCqkjmZd1qvaFJ8ohnnC5mqVekhCU1TMYoCGJDFSVZrElgl1Z7gaQlsQeZ5ZNDMaV/FJG2gKraluxvZeguTe22533vi23z3L1iFdTyhhRU5jhp+Xds5CKdBGsE7Jq3FrnzOFLsqyJquuaql8SwkyMT9qZrlenQ3fbkQvniSucZPaRspUuAvJ+0t7hvJxS0sMAt9WgBI6tzdvixJ+OJLBgwnzNUDAwIYMGDBOwwYMGCEMVf2ycJ61FdGPEgCzAdU+y/7J2PoR0XFoY8SxBlKsAysCCCLgg7EEdRbElbScyu2sWKVM5+PG5XLFoYUEZZm75127xTa37TDwsT0W3I2BwVwDLXnWT3VOvtSnrbmqX5nzPIe/bBxxwicuqhZNdO51R6ibEczExBBBHK97kWN73s8cPcVLmcklH3CRUC0x1LyIPhGxFgoFyAAPs39A0ThcrMxE1Wabe2wEruspanKa219MsR1IwHhdDte3VGFwR7xzGHXiTh6n4joxUQaYq6EWKk/Hu2PVDuVfpvy8QGDjpqZcsghNUlXOjfUyKVL90SdmKk+EJZbn2ioPTZDybOZqSZZoWKOP3WW9irD7Ski3vG1iARwr4i57yQs/t7NPu/aa/A/HtVkdS0EyOYtVpqdtip++l+T2+DD4MLk4ykgzfKWqKNxK8BE0dr6g8Yu0bLzDMhK6T5g77Yia7L6DiSIav6vXouxHtW/DvYr/ABW/S+9a5fT13DmYRyTo/dE2cxkmGZDcEA7BmAuwVrEEC4F8KsuNjNRHBGpTGAVelRUxbgIlZGN7kRkR1KeQBiZdvvXPriu+MsxElS0ccneQQl0gIuAIy7yBR6DUVB8gOlsOHHkcuXxhKcK1HP3pp6hd17moF3p+VgRzve5AB87a3ZP2Yy19RHPKhWkjYMzMNpSpuI1B9oE7E8gL73thHpenNWS34O356kxm+3xCMS6OAuD3pMupkV2STuw0it99/Gym3kTp68sMH0upT2ow4815n5f5Yl8GHsxbEgpa9G/OU1z6qD/EY+xZgq/m6Yj3KB/BcTmDBmGJEd/Uv7KLGPM8/wDXwx6hyIE6pWMh/D/PEriMz3iWmo07ypmSJemo+JrdFUeJj6AE4MwxJJEAFgLAdBhP7QO06mytLMe8qGF0hU7+jOfsL79zvYGxtW3G35QruGiy5DGOXfyAazz9iPcL5gtc78gcLfBPZRV5o/0mpZ4oGOpppLmSUcyU1bm4+22361rY5OyOy3La7iHMGZm1Mbd5IQe6gjubKB0HPSg3JufvNizOJ84gyqk/ovLzZv7eUHxXPtXYf2rcifsiwFttPjPONKegg+g5Qqqo9udd7nkSrfbc23kOwFgOmlY4P4PlzCawJWJTeWU72HOwvzc/+T6sJXjzNEL+oLHw6+ZDZdUJHKjvGJVQgmMmwYD7JNjt8MWVVcPUWcq01Ewp6rcvC2wY9SVHK5+2lxvuL8pOnyqnrcuqkpqECKNWFJJsJZpFB8YJAYeMAXZvECQbWIxVdXQVFFMutXglXxLvZh0uCDy5j54tzrO2xi2nwRuNSmYWyyQTfRwuqXX3elSGu97aQQbHfbnjong/htaGlSAWLe1I33nPtH3cgPQDCT2R8EaAK6ZfEw+oU81U85Pew2H6N/vbWhim587RrpKdA1nk/aGDBgxRHoYMGDBCGDBgwQhgwYMEJHZ/kMVZA0EwurciPaVhyZT0I/8ABuCRiiMwp6vKJpoCSFmjdNQvoljYFQ48nW/vU7cjv0RiL4j4bhrYTDMtxzVh7SN0ZT0P4Hkb4sR9Ox4i91PibjYiUHwhwjJXziNAVjG8kltkX+Bc9B8eQOJztFzqmCx0FJHH3dNcGS121faVW9/tH7Te650M5yityeR1DsqTKyCRLhJFIP7sgG/mN7Ejc4OAeGRW1ao5UQxjXLcgXUfZA5m52J6C+42u0d/MTtMwAgeEB5jzI+pyOpp0iqCkiJIA8cq3Fr8vEN0byva/S+HPI+1ZXj+j5nEs8TbF9IJt+nGdmtzutjtyJ3xP5zmRzfLataZLmKoRIVG2pQY/F5C4LkeQAwhcecOU9E8UMcjPMI1M4+wGtzB5gnc6TfYg7X3iCH2Ybywq1HmrO0est4WKws2RV6iI7/Rp/roASOQ1Aywm+5BubnFc8W1HEcEwlnNSoS+lqexgC3+7F4dPL84L25403o6mk0S6ZYdYBSRSyhgwuNMi7G43tfDRlHbBWxWEmidf010v+8th81OKzSfdjCdaOHGDF7KPygsxiAEohqAOZdNLn4oVX/DhlpvymP7yh+Kz/wAjH/PEjN2jZZVWNZloZvvaIpLftNpb5Y1ZKHheQlmiZCedhVAfuoSB8MVGth2jIvrPDT235S0NtqOW/wD7i/8AxxG1f5S8hB7uiRT0LzFvwCL/ABxuf0FwuN7yH0/rf/xxkik4ap7tHSNMfIrI/wCEzhRg0N6TpurHvD6xGzLtmzasPdxyd3ruNFNHZjfybxSA/qkY+5N2PZrXv3sytEHsWlqWOs9PZN5CbeYHvxYH/q3BTrooaCOJfXSg/cjG/wC9hYzrtGrqm4aYxqfsQ+AfMHWfcWIxMUsZS/WVrxvGOi4OyfJbPUv9Mql3CEBrH0ivpT3yE+mILi3tHqK66fmYP7tD7Q/TbbV7th6G18K3dEBSQVVuTEGxF7EjbcA+V8MXFXB75eKeTvFlWVdQdV8AYWIUA3uLEEE899tsXLWqn4xKy+y0HGwHMz8L8CtMn0mqYU9GtiZH2LjyQeR5avUWDY1Mq4kfLqtmpXZ4gxGlwVEieTr9lxy1WuCPIkYs/Is3TNKVJxFFLW0uwikdliEhtaXSLjcC6m1wQygjc4S+NaejgSZJX+kZhKweR4gEihbqthtvvcbsTubG2OBskhpNqgiBqz8c/n2klx5xXHUU8FVS1k8Mhun0dGZeW7FtJFiLjc3DbW64wcBcESZhMa6t1PGW1DXzmYbb/wC7FrW5G1uQOPnZ/wBlzTlairUrDzSM7NJ6t1VPxb0HO5o4woCqAABYACwAHIAdBiDMFGlZdVU1p8Sz6f7noDBgwYXj8MGDBghDBgwYIQwYMGCEMGDBghDBgwYITXr8vjnjaKVFdG5qwuD/AJEHcHpioOLeyaanJmoi0iC50A/XJ56SPbFrj73Szc8XPgxNXK8SqylbBvKD7P8AjdcuNQsiM3eDYXsFkTVYMtrgEmxPMWG2IfKaSTMa9FkJZqiS8h/R9p7eVkBsOlgMXnxLwHS11zKmmTpKnhk+JtZvcwOK2zDsvr6KTvaOQyW5GNu7lA52Kk2YctgTfywwrqcngxB6LFwOVHpHPiXiZY5JI4qqBe4j+spZ4TaRQNd42uCTp2sNQuOXPFP8SZtDUSK8FOlMukakS1tdzciwAta1hYdcMp7Rph9RmVJHUAdJY+7lX9KxW1/cF9+EVmuSdt99hYfAdBiVaY5lfU3BxgT4MPkvYxWg2ElKf+I4PyMeE7J4ddRCnPVIg+bAYtTtH4io46xI6mgSp+qUiXXZwCz+EDTyFr+0OeOuxBAEhRWhUs8rTiLhyWhlEU5QMVD+ElgFJZbna/2TyGMvE/Ck1A6RzGMs66h3ZYi17bkqN8RFXLqLHkN9I6KCSdIHQb8sWR2zqT9Ckts0T7/uG1/jjuSCBIhFZHYdsYkdlfZ/GKaKoqmqm78ao4qSEyPptcFm0sq3BGxt7zvaJ4uySOn7oww1kQa5Y1ShTq+yoKjTsAW5k7+mGPhTNG+hxg5x9F0lh3TJHIQoNltq8S9drna1gMYeNeNYZKMUcUstUdYZ6iVQvIk2UaVPpytbqb4gC2qXslfh542jFLV0lblsOY1MDTvSroeOMgeK6glhqHg5PY8lY7HliKruKqXMMqmjlWKkaBl+jxg3FgPAFAXfbUh0rYAg7YV+FJcwaKWCiR3jn2chAU2BUjW/gW4Njfc2Hlhv4e7EzcNWS7f3UX/VIR8wB7mxEhV5P6SavZYBpXkb5/mIPDS1bSslF3neSKUbu9joNibtyQXHtXHvxa3BfZPFTaZarTNMLFV/soz7j7bA9SLDawuL4dMqyaGmj7uCNY18lHM+ZPNj6kk43cVvaTxGKelCYLbn7QwYMGKY3DBgwYIQwYMGCEMGDBghDBgwYIQwYMGCEMGDBghDBgwYIQwYMGCE1q7LYp10TRpIvk6hh8iMKuZdkdBLcqjwk9YnP4K2pR8BhzwY6GI4kGRW9oSq6zsKUn6qrIHlJEGPzVl/hiMm7DqkexPAf1g6/wAA2LnwYsFr+spPS1HtKTHYlW/3tN+/J/28bqdiE7byVcYJ5kIz/iWW+LfwYPGaRHSVDtK0oew6AW72olc9dCqgPwOo/jhmyzs4oIN1p0Y+cl5DfzsxIHwAwy4MRLseTLlprXgT4qACwAAHQcsfcGDEJbDBgwYIQwYMGCEMGDBghDBgwYIQwYMGCE//2Q=="/>
          <p:cNvSpPr>
            <a:spLocks noChangeAspect="1" noChangeArrowheads="1"/>
          </p:cNvSpPr>
          <p:nvPr/>
        </p:nvSpPr>
        <p:spPr bwMode="auto">
          <a:xfrm>
            <a:off x="1974851" y="-1981200"/>
            <a:ext cx="6105525" cy="586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pic>
        <p:nvPicPr>
          <p:cNvPr id="13" name="Picture 6">
            <a:extLst>
              <a:ext uri="{FF2B5EF4-FFF2-40B4-BE49-F238E27FC236}">
                <a16:creationId xmlns:a16="http://schemas.microsoft.com/office/drawing/2014/main" id="{08E9F012-C263-42AC-9DEE-1C70E1BE8353}"/>
              </a:ext>
            </a:extLst>
          </p:cNvPr>
          <p:cNvPicPr>
            <a:picLocks noChangeAspect="1" noChangeArrowheads="1"/>
          </p:cNvPicPr>
          <p:nvPr/>
        </p:nvPicPr>
        <p:blipFill>
          <a:blip r:embed="rId4" cstate="email">
            <a:lum bright="100000"/>
            <a:extLst>
              <a:ext uri="{28A0092B-C50C-407E-A947-70E740481C1C}">
                <a14:useLocalDpi xmlns:a14="http://schemas.microsoft.com/office/drawing/2010/main"/>
              </a:ext>
            </a:extLst>
          </a:blip>
          <a:srcRect/>
          <a:stretch>
            <a:fillRect/>
          </a:stretch>
        </p:blipFill>
        <p:spPr bwMode="black">
          <a:xfrm>
            <a:off x="151942" y="5899754"/>
            <a:ext cx="2260059" cy="83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ubtitle 2">
            <a:extLst>
              <a:ext uri="{FF2B5EF4-FFF2-40B4-BE49-F238E27FC236}">
                <a16:creationId xmlns:a16="http://schemas.microsoft.com/office/drawing/2014/main" id="{2B73A93D-862F-4569-AC96-B3C69FE25D9D}"/>
              </a:ext>
            </a:extLst>
          </p:cNvPr>
          <p:cNvSpPr txBox="1">
            <a:spLocks/>
          </p:cNvSpPr>
          <p:nvPr/>
        </p:nvSpPr>
        <p:spPr>
          <a:xfrm>
            <a:off x="3153514" y="4837732"/>
            <a:ext cx="5305456" cy="1752600"/>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marR="45720" lvl="0" indent="0" algn="ctr"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en-US" sz="2600" b="1" i="0" u="none" strike="noStrike" kern="1200" cap="none" spc="0" normalizeH="0" baseline="0" noProof="0" dirty="0">
              <a:ln>
                <a:noFill/>
              </a:ln>
              <a:solidFill>
                <a:prstClr val="white"/>
              </a:solidFill>
              <a:effectLst/>
              <a:uLnTx/>
              <a:uFillTx/>
              <a:latin typeface="Constantia"/>
              <a:ea typeface="+mn-ea"/>
              <a:cs typeface="+mn-cs"/>
            </a:endParaRPr>
          </a:p>
        </p:txBody>
      </p:sp>
      <p:sp>
        <p:nvSpPr>
          <p:cNvPr id="4" name="TextBox 3">
            <a:extLst>
              <a:ext uri="{FF2B5EF4-FFF2-40B4-BE49-F238E27FC236}">
                <a16:creationId xmlns:a16="http://schemas.microsoft.com/office/drawing/2014/main" id="{584C0108-1DEB-BF61-555E-D8B2A58C956F}"/>
              </a:ext>
            </a:extLst>
          </p:cNvPr>
          <p:cNvSpPr txBox="1"/>
          <p:nvPr/>
        </p:nvSpPr>
        <p:spPr>
          <a:xfrm>
            <a:off x="121462" y="5532197"/>
            <a:ext cx="160358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white"/>
                </a:solidFill>
                <a:effectLst/>
                <a:uLnTx/>
                <a:uFillTx/>
                <a:latin typeface="Constantia"/>
                <a:ea typeface="+mn-ea"/>
                <a:cs typeface="+mn-cs"/>
              </a:rPr>
              <a:t>Photo by Jason Ching</a:t>
            </a:r>
          </a:p>
        </p:txBody>
      </p:sp>
      <p:pic>
        <p:nvPicPr>
          <p:cNvPr id="7" name="Picture 6">
            <a:extLst>
              <a:ext uri="{FF2B5EF4-FFF2-40B4-BE49-F238E27FC236}">
                <a16:creationId xmlns:a16="http://schemas.microsoft.com/office/drawing/2014/main" id="{9937DD3B-E956-D12E-E731-32A8E074CC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59111" y="5890261"/>
            <a:ext cx="2438611" cy="841321"/>
          </a:xfrm>
          <a:prstGeom prst="rect">
            <a:avLst/>
          </a:prstGeom>
        </p:spPr>
      </p:pic>
      <p:pic>
        <p:nvPicPr>
          <p:cNvPr id="8" name="Picture 7">
            <a:extLst>
              <a:ext uri="{FF2B5EF4-FFF2-40B4-BE49-F238E27FC236}">
                <a16:creationId xmlns:a16="http://schemas.microsoft.com/office/drawing/2014/main" id="{E59AB3AD-B8A5-F8B2-5734-DF2DF5369DD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754745" y="4098347"/>
            <a:ext cx="1414395" cy="1694835"/>
          </a:xfrm>
          <a:prstGeom prst="rect">
            <a:avLst/>
          </a:prstGeom>
        </p:spPr>
      </p:pic>
      <p:sp>
        <p:nvSpPr>
          <p:cNvPr id="9" name="TextBox 8">
            <a:extLst>
              <a:ext uri="{FF2B5EF4-FFF2-40B4-BE49-F238E27FC236}">
                <a16:creationId xmlns:a16="http://schemas.microsoft.com/office/drawing/2014/main" id="{54E551AC-562A-462A-F8D3-47F3CA66B874}"/>
              </a:ext>
            </a:extLst>
          </p:cNvPr>
          <p:cNvSpPr txBox="1"/>
          <p:nvPr/>
        </p:nvSpPr>
        <p:spPr>
          <a:xfrm>
            <a:off x="2303592" y="5220336"/>
            <a:ext cx="7486789"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erriweather Web"/>
                <a:ea typeface="+mn-ea"/>
                <a:cs typeface="+mn-cs"/>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kumimoji="0" lang="en-US" sz="1800" b="0" i="0" u="none" strike="noStrike" kern="1200" cap="none" spc="0" normalizeH="0" baseline="0" noProof="0" dirty="0">
              <a:ln>
                <a:noFill/>
              </a:ln>
              <a:solidFill>
                <a:prstClr val="white"/>
              </a:solidFill>
              <a:effectLst/>
              <a:uLnTx/>
              <a:uFillTx/>
              <a:latin typeface="Constantia"/>
              <a:ea typeface="+mn-ea"/>
              <a:cs typeface="+mn-cs"/>
            </a:endParaRPr>
          </a:p>
        </p:txBody>
      </p:sp>
    </p:spTree>
    <p:extLst>
      <p:ext uri="{BB962C8B-B14F-4D97-AF65-F5344CB8AC3E}">
        <p14:creationId xmlns:p14="http://schemas.microsoft.com/office/powerpoint/2010/main" val="27407283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E07E68-9862-4871-8B8D-0603712A433B}"/>
              </a:ext>
            </a:extLst>
          </p:cNvPr>
          <p:cNvSpPr>
            <a:spLocks noGrp="1"/>
          </p:cNvSpPr>
          <p:nvPr>
            <p:ph type="ctrTitle"/>
          </p:nvPr>
        </p:nvSpPr>
        <p:spPr>
          <a:xfrm>
            <a:off x="661556" y="608367"/>
            <a:ext cx="10531961" cy="1920526"/>
          </a:xfrm>
        </p:spPr>
        <p:txBody>
          <a:bodyPr/>
          <a:lstStyle/>
          <a:p>
            <a:r>
              <a:rPr lang="en-US" sz="4400" b="0" dirty="0"/>
              <a:t>Can Scott River salmon reproduction be predicted using functional flow metrics? (With what uncertainty?)</a:t>
            </a:r>
            <a:endParaRPr lang="en-US" sz="4400" b="0" i="1" dirty="0"/>
          </a:p>
        </p:txBody>
      </p:sp>
      <p:sp>
        <p:nvSpPr>
          <p:cNvPr id="6" name="Subtitle 5">
            <a:extLst>
              <a:ext uri="{FF2B5EF4-FFF2-40B4-BE49-F238E27FC236}">
                <a16:creationId xmlns:a16="http://schemas.microsoft.com/office/drawing/2014/main" id="{4B5BEC90-5F31-4AA8-8FC8-72676B1BFA3D}"/>
              </a:ext>
            </a:extLst>
          </p:cNvPr>
          <p:cNvSpPr>
            <a:spLocks noGrp="1"/>
          </p:cNvSpPr>
          <p:nvPr>
            <p:ph type="subTitle" idx="1"/>
          </p:nvPr>
        </p:nvSpPr>
        <p:spPr>
          <a:xfrm>
            <a:off x="661555" y="2620965"/>
            <a:ext cx="9815944" cy="3576364"/>
          </a:xfrm>
        </p:spPr>
        <p:txBody>
          <a:bodyPr/>
          <a:lstStyle/>
          <a:p>
            <a:r>
              <a:rPr lang="en-US" b="1" dirty="0"/>
              <a:t>A Research Update</a:t>
            </a:r>
          </a:p>
          <a:p>
            <a:r>
              <a:rPr lang="en-US" dirty="0"/>
              <a:t>Claire Kouba, P.E., Ph.D.</a:t>
            </a:r>
          </a:p>
          <a:p>
            <a:r>
              <a:rPr lang="en-US" dirty="0"/>
              <a:t>Postdoctoral Researcher at Yale</a:t>
            </a:r>
          </a:p>
          <a:p>
            <a:endParaRPr lang="en-US" dirty="0"/>
          </a:p>
          <a:p>
            <a:endParaRPr lang="en-US" dirty="0"/>
          </a:p>
          <a:p>
            <a:r>
              <a:rPr lang="en-US" dirty="0"/>
              <a:t>KBFC Annual Meeting</a:t>
            </a:r>
          </a:p>
          <a:p>
            <a:r>
              <a:rPr lang="en-US" dirty="0"/>
              <a:t>May 6, 2025</a:t>
            </a:r>
          </a:p>
        </p:txBody>
      </p:sp>
      <p:sp>
        <p:nvSpPr>
          <p:cNvPr id="4" name="Slide Number Placeholder 3">
            <a:extLst>
              <a:ext uri="{FF2B5EF4-FFF2-40B4-BE49-F238E27FC236}">
                <a16:creationId xmlns:a16="http://schemas.microsoft.com/office/drawing/2014/main" id="{D099E1F5-EC02-4754-B7DD-F1C39CBF82E7}"/>
              </a:ext>
            </a:extLst>
          </p:cNvPr>
          <p:cNvSpPr>
            <a:spLocks noGrp="1"/>
          </p:cNvSpPr>
          <p:nvPr>
            <p:ph type="sldNum" sz="quarter" idx="4294967295"/>
          </p:nvPr>
        </p:nvSpPr>
        <p:spPr>
          <a:xfrm>
            <a:off x="10637838" y="6381750"/>
            <a:ext cx="155416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356A3-0B47-F24C-A729-C9D87CE92B5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TextBox 6">
            <a:extLst>
              <a:ext uri="{FF2B5EF4-FFF2-40B4-BE49-F238E27FC236}">
                <a16:creationId xmlns:a16="http://schemas.microsoft.com/office/drawing/2014/main" id="{7430BE4C-BBAB-4BCA-B707-7718C451EC51}"/>
              </a:ext>
            </a:extLst>
          </p:cNvPr>
          <p:cNvSpPr txBox="1"/>
          <p:nvPr/>
        </p:nvSpPr>
        <p:spPr>
          <a:xfrm>
            <a:off x="707563" y="4042593"/>
            <a:ext cx="3105466"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charset="0"/>
                <a:ea typeface="+mn-ea"/>
                <a:cs typeface="+mn-cs"/>
                <a:hlinkClick r:id="rId3"/>
              </a:rPr>
              <a:t>claire.kouba@yale.edu</a:t>
            </a:r>
            <a:r>
              <a:rPr kumimoji="0" lang="en-US" sz="2400" b="0" i="0" u="none" strike="noStrike" kern="1200" cap="none" spc="0" normalizeH="0" baseline="0" noProof="0" dirty="0">
                <a:ln>
                  <a:noFill/>
                </a:ln>
                <a:solidFill>
                  <a:prstClr val="black"/>
                </a:solidFill>
                <a:effectLst/>
                <a:uLnTx/>
                <a:uFillTx/>
                <a:latin typeface="Calibri" charset="0"/>
                <a:ea typeface="+mn-ea"/>
                <a:cs typeface="+mn-cs"/>
              </a:rPr>
              <a:t> </a:t>
            </a:r>
          </a:p>
        </p:txBody>
      </p:sp>
    </p:spTree>
    <p:extLst>
      <p:ext uri="{BB962C8B-B14F-4D97-AF65-F5344CB8AC3E}">
        <p14:creationId xmlns:p14="http://schemas.microsoft.com/office/powerpoint/2010/main" val="12322563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E07E68-9862-4871-8B8D-0603712A433B}"/>
              </a:ext>
            </a:extLst>
          </p:cNvPr>
          <p:cNvSpPr>
            <a:spLocks noGrp="1"/>
          </p:cNvSpPr>
          <p:nvPr>
            <p:ph type="ctrTitle"/>
          </p:nvPr>
        </p:nvSpPr>
        <p:spPr>
          <a:xfrm>
            <a:off x="661556" y="359069"/>
            <a:ext cx="10531961" cy="2169825"/>
          </a:xfrm>
        </p:spPr>
        <p:txBody>
          <a:bodyPr/>
          <a:lstStyle/>
          <a:p>
            <a:pPr algn="ctr"/>
            <a:r>
              <a:rPr lang="en-US" b="0" dirty="0"/>
              <a:t>Which flows are important for fish outcomes? </a:t>
            </a:r>
            <a:br>
              <a:rPr lang="en-US" b="0" dirty="0"/>
            </a:br>
            <a:r>
              <a:rPr lang="en-US" b="0" dirty="0"/>
              <a:t>(What does the data say?)</a:t>
            </a:r>
          </a:p>
        </p:txBody>
      </p:sp>
      <p:sp>
        <p:nvSpPr>
          <p:cNvPr id="6" name="Subtitle 5">
            <a:extLst>
              <a:ext uri="{FF2B5EF4-FFF2-40B4-BE49-F238E27FC236}">
                <a16:creationId xmlns:a16="http://schemas.microsoft.com/office/drawing/2014/main" id="{4B5BEC90-5F31-4AA8-8FC8-72676B1BFA3D}"/>
              </a:ext>
            </a:extLst>
          </p:cNvPr>
          <p:cNvSpPr>
            <a:spLocks noGrp="1"/>
          </p:cNvSpPr>
          <p:nvPr>
            <p:ph type="subTitle" idx="1"/>
          </p:nvPr>
        </p:nvSpPr>
        <p:spPr>
          <a:xfrm>
            <a:off x="661555" y="2620965"/>
            <a:ext cx="9815944" cy="3576364"/>
          </a:xfrm>
        </p:spPr>
        <p:txBody>
          <a:bodyPr/>
          <a:lstStyle/>
          <a:p>
            <a:endParaRPr lang="en-US" dirty="0"/>
          </a:p>
          <a:p>
            <a:r>
              <a:rPr lang="en-US" dirty="0"/>
              <a:t>Claire Kouba, P.E., Ph.D.</a:t>
            </a:r>
          </a:p>
          <a:p>
            <a:r>
              <a:rPr lang="en-US" dirty="0"/>
              <a:t>Postdoctoral Researcher at UC Davis</a:t>
            </a:r>
          </a:p>
          <a:p>
            <a:endParaRPr lang="en-US" dirty="0"/>
          </a:p>
          <a:p>
            <a:endParaRPr lang="en-US" dirty="0"/>
          </a:p>
          <a:p>
            <a:r>
              <a:rPr lang="en-US" dirty="0"/>
              <a:t>KMBP General Membership Meeting</a:t>
            </a:r>
          </a:p>
          <a:p>
            <a:r>
              <a:rPr lang="en-US" dirty="0"/>
              <a:t>May 22, 2024</a:t>
            </a:r>
          </a:p>
        </p:txBody>
      </p:sp>
      <p:sp>
        <p:nvSpPr>
          <p:cNvPr id="4" name="Slide Number Placeholder 3">
            <a:extLst>
              <a:ext uri="{FF2B5EF4-FFF2-40B4-BE49-F238E27FC236}">
                <a16:creationId xmlns:a16="http://schemas.microsoft.com/office/drawing/2014/main" id="{D099E1F5-EC02-4754-B7DD-F1C39CBF82E7}"/>
              </a:ext>
            </a:extLst>
          </p:cNvPr>
          <p:cNvSpPr>
            <a:spLocks noGrp="1"/>
          </p:cNvSpPr>
          <p:nvPr>
            <p:ph type="sldNum" sz="quarter" idx="4294967295"/>
          </p:nvPr>
        </p:nvSpPr>
        <p:spPr>
          <a:xfrm>
            <a:off x="10637838" y="6381750"/>
            <a:ext cx="155416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356A3-0B47-F24C-A729-C9D87CE92B5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TextBox 6">
            <a:extLst>
              <a:ext uri="{FF2B5EF4-FFF2-40B4-BE49-F238E27FC236}">
                <a16:creationId xmlns:a16="http://schemas.microsoft.com/office/drawing/2014/main" id="{7430BE4C-BBAB-4BCA-B707-7718C451EC51}"/>
              </a:ext>
            </a:extLst>
          </p:cNvPr>
          <p:cNvSpPr txBox="1"/>
          <p:nvPr/>
        </p:nvSpPr>
        <p:spPr>
          <a:xfrm>
            <a:off x="674820" y="6305422"/>
            <a:ext cx="7638181"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charset="0"/>
                <a:ea typeface="+mn-ea"/>
                <a:cs typeface="+mn-cs"/>
              </a:rPr>
              <a:t>Contact:</a:t>
            </a:r>
            <a:r>
              <a:rPr kumimoji="0" lang="en-US" sz="2400" b="0" i="0" u="none" strike="noStrike" kern="1200" cap="none" spc="0" normalizeH="0" baseline="0" noProof="0" dirty="0">
                <a:ln>
                  <a:noFill/>
                </a:ln>
                <a:solidFill>
                  <a:prstClr val="black"/>
                </a:solidFill>
                <a:effectLst/>
                <a:uLnTx/>
                <a:uFillTx/>
                <a:latin typeface="Calibri" charset="0"/>
                <a:ea typeface="+mn-ea"/>
                <a:cs typeface="+mn-cs"/>
              </a:rPr>
              <a:t> </a:t>
            </a:r>
            <a:r>
              <a:rPr kumimoji="0" lang="en-US" sz="2400" b="0" i="0" u="none" strike="noStrike" kern="1200" cap="none" spc="0" normalizeH="0" baseline="0" noProof="0" dirty="0">
                <a:ln>
                  <a:noFill/>
                </a:ln>
                <a:solidFill>
                  <a:prstClr val="black"/>
                </a:solidFill>
                <a:effectLst/>
                <a:uLnTx/>
                <a:uFillTx/>
                <a:latin typeface="Calibri" charset="0"/>
                <a:ea typeface="+mn-ea"/>
                <a:cs typeface="+mn-cs"/>
                <a:hlinkClick r:id="rId3"/>
              </a:rPr>
              <a:t>cmkouba@ucdavis.edu</a:t>
            </a:r>
            <a:r>
              <a:rPr kumimoji="0" lang="en-US" sz="2400" b="0" i="0" u="none" strike="noStrike" kern="1200" cap="none" spc="0" normalizeH="0" baseline="0" noProof="0" dirty="0">
                <a:ln>
                  <a:noFill/>
                </a:ln>
                <a:solidFill>
                  <a:prstClr val="black"/>
                </a:solidFill>
                <a:effectLst/>
                <a:uLnTx/>
                <a:uFillTx/>
                <a:latin typeface="Calibri" charset="0"/>
                <a:ea typeface="+mn-ea"/>
                <a:cs typeface="+mn-cs"/>
              </a:rPr>
              <a:t> or </a:t>
            </a:r>
            <a:r>
              <a:rPr kumimoji="0" lang="en-US" sz="2400" b="0" i="0" u="none" strike="noStrike" kern="1200" cap="none" spc="0" normalizeH="0" baseline="0" noProof="0" dirty="0">
                <a:ln>
                  <a:noFill/>
                </a:ln>
                <a:solidFill>
                  <a:prstClr val="black"/>
                </a:solidFill>
                <a:effectLst/>
                <a:uLnTx/>
                <a:uFillTx/>
                <a:latin typeface="Calibri" charset="0"/>
                <a:ea typeface="+mn-ea"/>
                <a:cs typeface="+mn-cs"/>
                <a:hlinkClick r:id="rId4"/>
              </a:rPr>
              <a:t>claire.kouba@yale.edu</a:t>
            </a:r>
            <a:r>
              <a:rPr kumimoji="0" lang="en-US" sz="2400" b="0" i="0" u="none" strike="noStrike" kern="1200" cap="none" spc="0" normalizeH="0" baseline="0" noProof="0" dirty="0">
                <a:ln>
                  <a:noFill/>
                </a:ln>
                <a:solidFill>
                  <a:prstClr val="black"/>
                </a:solidFill>
                <a:effectLst/>
                <a:uLnTx/>
                <a:uFillTx/>
                <a:latin typeface="Calibri" charset="0"/>
                <a:ea typeface="+mn-ea"/>
                <a:cs typeface="+mn-cs"/>
              </a:rPr>
              <a:t> </a:t>
            </a:r>
          </a:p>
        </p:txBody>
      </p:sp>
      <p:sp>
        <p:nvSpPr>
          <p:cNvPr id="2" name="Oval 1">
            <a:extLst>
              <a:ext uri="{FF2B5EF4-FFF2-40B4-BE49-F238E27FC236}">
                <a16:creationId xmlns:a16="http://schemas.microsoft.com/office/drawing/2014/main" id="{1FF45124-2F70-631D-F917-C15471FE2CB4}"/>
              </a:ext>
            </a:extLst>
          </p:cNvPr>
          <p:cNvSpPr/>
          <p:nvPr/>
        </p:nvSpPr>
        <p:spPr>
          <a:xfrm>
            <a:off x="517584" y="5467350"/>
            <a:ext cx="2886973"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02CFCDCC-526A-C515-CA4F-0F0FF58CB7EB}"/>
              </a:ext>
            </a:extLst>
          </p:cNvPr>
          <p:cNvSpPr txBox="1"/>
          <p:nvPr/>
        </p:nvSpPr>
        <p:spPr>
          <a:xfrm rot="19916331">
            <a:off x="5203250" y="3166267"/>
            <a:ext cx="6647974" cy="70788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ED7D31"/>
                </a:solidFill>
                <a:effectLst/>
                <a:uLnTx/>
                <a:uFillTx/>
                <a:latin typeface="Courier New" panose="02070309020205020404" pitchFamily="49" charset="0"/>
                <a:ea typeface="+mn-ea"/>
                <a:cs typeface="Courier New" panose="02070309020205020404" pitchFamily="49" charset="0"/>
              </a:rPr>
              <a:t>PREVIOUS PRESENTATION</a:t>
            </a:r>
          </a:p>
        </p:txBody>
      </p:sp>
    </p:spTree>
    <p:extLst>
      <p:ext uri="{BB962C8B-B14F-4D97-AF65-F5344CB8AC3E}">
        <p14:creationId xmlns:p14="http://schemas.microsoft.com/office/powerpoint/2010/main" val="111713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1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t>Welcome</a:t>
            </a:r>
            <a:endParaRPr dirty="0"/>
          </a:p>
        </p:txBody>
      </p:sp>
      <p:sp>
        <p:nvSpPr>
          <p:cNvPr id="1065" name="Google Shape;1065;p145"/>
          <p:cNvSpPr txBox="1">
            <a:spLocks noGrp="1"/>
          </p:cNvSpPr>
          <p:nvPr>
            <p:ph type="body" idx="1"/>
          </p:nvPr>
        </p:nvSpPr>
        <p:spPr>
          <a:xfrm>
            <a:off x="838200" y="1825625"/>
            <a:ext cx="5257800" cy="2602537"/>
          </a:xfrm>
          <a:prstGeom prst="rect">
            <a:avLst/>
          </a:prstGeom>
          <a:noFill/>
          <a:ln>
            <a:noFill/>
          </a:ln>
        </p:spPr>
        <p:txBody>
          <a:bodyPr spcFirstLastPara="1" wrap="square" lIns="91425" tIns="45700" rIns="91425" bIns="45700" anchor="t" anchorCtr="0">
            <a:normAutofit fontScale="92500" lnSpcReduction="10000"/>
          </a:bodyPr>
          <a:lstStyle/>
          <a:p>
            <a:pPr marL="228600" indent="-228600">
              <a:lnSpc>
                <a:spcPct val="150000"/>
              </a:lnSpc>
              <a:spcBef>
                <a:spcPts val="0"/>
              </a:spcBef>
              <a:buSzPts val="2400"/>
            </a:pPr>
            <a:r>
              <a:rPr lang="en-US" sz="2400" dirty="0"/>
              <a:t> Welcome</a:t>
            </a:r>
          </a:p>
          <a:p>
            <a:pPr marL="228600" indent="-228600">
              <a:lnSpc>
                <a:spcPct val="150000"/>
              </a:lnSpc>
              <a:spcBef>
                <a:spcPts val="0"/>
              </a:spcBef>
              <a:buSzPts val="2400"/>
            </a:pPr>
            <a:r>
              <a:rPr lang="en-US" sz="2400" dirty="0"/>
              <a:t>Logistics</a:t>
            </a:r>
            <a:endParaRPr lang="en-US" dirty="0"/>
          </a:p>
          <a:p>
            <a:pPr marL="228600" lvl="0" indent="-228600" algn="l" rtl="0">
              <a:lnSpc>
                <a:spcPct val="150000"/>
              </a:lnSpc>
              <a:spcBef>
                <a:spcPts val="0"/>
              </a:spcBef>
              <a:spcAft>
                <a:spcPts val="0"/>
              </a:spcAft>
              <a:buClr>
                <a:schemeClr val="dk1"/>
              </a:buClr>
              <a:buSzPts val="2400"/>
              <a:buChar char="•"/>
            </a:pPr>
            <a:r>
              <a:rPr lang="en-US" sz="2400" dirty="0"/>
              <a:t>Overview of the day</a:t>
            </a:r>
          </a:p>
          <a:p>
            <a:pPr marL="228600" lvl="0" indent="-228600" algn="l" rtl="0">
              <a:lnSpc>
                <a:spcPct val="150000"/>
              </a:lnSpc>
              <a:spcBef>
                <a:spcPts val="0"/>
              </a:spcBef>
              <a:spcAft>
                <a:spcPts val="0"/>
              </a:spcAft>
              <a:buClr>
                <a:schemeClr val="dk1"/>
              </a:buClr>
              <a:buSzPts val="2400"/>
              <a:buChar char="•"/>
            </a:pPr>
            <a:r>
              <a:rPr lang="en-US" sz="2400" dirty="0"/>
              <a:t>Lunch</a:t>
            </a:r>
          </a:p>
          <a:p>
            <a:pPr marL="228600" lvl="0" indent="-228600" algn="l" rtl="0">
              <a:lnSpc>
                <a:spcPct val="150000"/>
              </a:lnSpc>
              <a:spcBef>
                <a:spcPts val="0"/>
              </a:spcBef>
              <a:spcAft>
                <a:spcPts val="0"/>
              </a:spcAft>
              <a:buClr>
                <a:schemeClr val="dk1"/>
              </a:buClr>
              <a:buSzPts val="2400"/>
              <a:buChar char="•"/>
            </a:pPr>
            <a:r>
              <a:rPr lang="en-US" sz="2400" dirty="0"/>
              <a:t>Post meeting survey (QR code at end)</a:t>
            </a:r>
            <a:endParaRPr sz="2400" dirty="0"/>
          </a:p>
          <a:p>
            <a:pPr marL="228600" lvl="0" indent="-50800" algn="l" rtl="0">
              <a:lnSpc>
                <a:spcPct val="90000"/>
              </a:lnSpc>
              <a:spcBef>
                <a:spcPts val="1000"/>
              </a:spcBef>
              <a:spcAft>
                <a:spcPts val="0"/>
              </a:spcAft>
              <a:buClr>
                <a:schemeClr val="dk1"/>
              </a:buClr>
              <a:buSzPts val="2800"/>
              <a:buNone/>
            </a:pPr>
            <a:endParaRPr dirty="0"/>
          </a:p>
        </p:txBody>
      </p:sp>
      <p:pic>
        <p:nvPicPr>
          <p:cNvPr id="3" name="Picture 2">
            <a:extLst>
              <a:ext uri="{FF2B5EF4-FFF2-40B4-BE49-F238E27FC236}">
                <a16:creationId xmlns:a16="http://schemas.microsoft.com/office/drawing/2014/main" id="{BFDDC113-06D1-462B-8A42-F2A600B3CB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78290" y="301748"/>
            <a:ext cx="5775510" cy="4947268"/>
          </a:xfrm>
          <a:prstGeom prst="rect">
            <a:avLst/>
          </a:prstGeom>
          <a:ln w="28575">
            <a:solidFill>
              <a:schemeClr val="tx1"/>
            </a:solid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F3BE01-14AD-F57D-ED63-828903834EF8}"/>
              </a:ext>
            </a:extLst>
          </p:cNvPr>
          <p:cNvSpPr>
            <a:spLocks noGrp="1"/>
          </p:cNvSpPr>
          <p:nvPr>
            <p:ph type="title"/>
          </p:nvPr>
        </p:nvSpPr>
        <p:spPr/>
        <p:txBody>
          <a:bodyPr/>
          <a:lstStyle/>
          <a:p>
            <a:r>
              <a:rPr lang="en-US" dirty="0"/>
              <a:t>Fish forecasting: a popular project.</a:t>
            </a:r>
          </a:p>
        </p:txBody>
      </p:sp>
      <p:sp>
        <p:nvSpPr>
          <p:cNvPr id="6" name="Content Placeholder 5">
            <a:extLst>
              <a:ext uri="{FF2B5EF4-FFF2-40B4-BE49-F238E27FC236}">
                <a16:creationId xmlns:a16="http://schemas.microsoft.com/office/drawing/2014/main" id="{042B0365-66BD-517A-69A6-1D1DE1D62F60}"/>
              </a:ext>
            </a:extLst>
          </p:cNvPr>
          <p:cNvSpPr>
            <a:spLocks noGrp="1"/>
          </p:cNvSpPr>
          <p:nvPr>
            <p:ph idx="1"/>
          </p:nvPr>
        </p:nvSpPr>
        <p:spPr>
          <a:xfrm>
            <a:off x="838200" y="1825625"/>
            <a:ext cx="10515600" cy="4362220"/>
          </a:xfrm>
        </p:spPr>
        <p:txBody>
          <a:bodyPr/>
          <a:lstStyle/>
          <a:p>
            <a:r>
              <a:rPr lang="en-US" dirty="0"/>
              <a:t>Many attempts to forecast short-term species outcomes</a:t>
            </a:r>
          </a:p>
          <a:p>
            <a:pPr lvl="1"/>
            <a:r>
              <a:rPr lang="en-US" sz="1400" dirty="0"/>
              <a:t>Ward, et al. 2024. “Leveraging Ecological Indicators to Improve Short Term Forecasts of Fish Recruitment.” Fish and Fisheries 25 (6): 895–909. </a:t>
            </a:r>
            <a:r>
              <a:rPr lang="en-US" sz="1400" dirty="0">
                <a:hlinkClick r:id="rId2"/>
              </a:rPr>
              <a:t>https://doi.org/10.1111/faf.12850</a:t>
            </a:r>
            <a:r>
              <a:rPr lang="en-US" sz="1400" dirty="0"/>
              <a:t>.</a:t>
            </a:r>
          </a:p>
          <a:p>
            <a:pPr lvl="1"/>
            <a:r>
              <a:rPr lang="en-US" sz="1400" dirty="0"/>
              <a:t>See and Holmes. 2015. “Reducing Bias and Improving Precision in Species Extinction Forecasts.” </a:t>
            </a:r>
            <a:r>
              <a:rPr lang="en-US" sz="1400" i="1" dirty="0"/>
              <a:t>Ecological Applications</a:t>
            </a:r>
            <a:r>
              <a:rPr lang="en-US" sz="1400" dirty="0"/>
              <a:t> 25, no. 4: 1157–65. </a:t>
            </a:r>
            <a:r>
              <a:rPr lang="en-US" sz="1400" dirty="0">
                <a:hlinkClick r:id="rId3"/>
              </a:rPr>
              <a:t>https://doi.org/10.1890/14-2003.1</a:t>
            </a:r>
            <a:r>
              <a:rPr lang="en-US" sz="1400" dirty="0"/>
              <a:t>.</a:t>
            </a:r>
          </a:p>
          <a:p>
            <a:pPr lvl="1"/>
            <a:r>
              <a:rPr lang="en-US" sz="1400" dirty="0"/>
              <a:t>Daugaard et al. 2022. “Forecasting in the Face of Ecological Complexity: Number and Strength of Species Interactions Determine Forecast Skill in Ecological Communities.” </a:t>
            </a:r>
            <a:r>
              <a:rPr lang="en-US" sz="1400" i="1" dirty="0"/>
              <a:t>Ecology Letters</a:t>
            </a:r>
            <a:r>
              <a:rPr lang="en-US" sz="1400" dirty="0"/>
              <a:t> 25, no. 9: 1974–85. </a:t>
            </a:r>
            <a:r>
              <a:rPr lang="en-US" sz="1400" dirty="0">
                <a:hlinkClick r:id="rId4"/>
              </a:rPr>
              <a:t>https://doi.org/10.1111/ele.14070</a:t>
            </a:r>
            <a:r>
              <a:rPr lang="en-US" sz="1400" dirty="0"/>
              <a:t>.</a:t>
            </a:r>
          </a:p>
          <a:p>
            <a:pPr lvl="1"/>
            <a:r>
              <a:rPr lang="en-US" sz="1400" dirty="0" err="1"/>
              <a:t>Pennekamp</a:t>
            </a:r>
            <a:r>
              <a:rPr lang="en-US" sz="1400" dirty="0"/>
              <a:t> et al. 2017. “The Practice of Prediction: What Can Ecologists Learn from Applied, Ecology-Related Fields?” </a:t>
            </a:r>
            <a:r>
              <a:rPr lang="en-US" sz="1400" i="1" dirty="0"/>
              <a:t>Ecological Complexity</a:t>
            </a:r>
            <a:r>
              <a:rPr lang="en-US" sz="1400" dirty="0"/>
              <a:t> 32: 156–67. </a:t>
            </a:r>
            <a:r>
              <a:rPr lang="en-US" sz="1400" dirty="0">
                <a:hlinkClick r:id="rId5"/>
              </a:rPr>
              <a:t>https://doi.org/10.1016/j.ecocom.2016.12.005</a:t>
            </a:r>
            <a:r>
              <a:rPr lang="en-US" sz="1400" dirty="0"/>
              <a:t>.</a:t>
            </a:r>
          </a:p>
          <a:p>
            <a:pPr lvl="1"/>
            <a:r>
              <a:rPr lang="en-US" sz="1400" dirty="0" err="1"/>
              <a:t>Dietze</a:t>
            </a:r>
            <a:r>
              <a:rPr lang="en-US" sz="1400" dirty="0"/>
              <a:t>, et al. 2018. “Iterative Near-Term Ecological Forecasting: Needs, Opportunities, and Challenges.” </a:t>
            </a:r>
            <a:r>
              <a:rPr lang="en-US" sz="1400" i="1" dirty="0"/>
              <a:t>Proceedings of the National Academy of Sciences</a:t>
            </a:r>
            <a:r>
              <a:rPr lang="en-US" sz="1400" dirty="0"/>
              <a:t> 115, no. 7: 1424–32. </a:t>
            </a:r>
            <a:r>
              <a:rPr lang="en-US" sz="1400" dirty="0">
                <a:hlinkClick r:id="rId6"/>
              </a:rPr>
              <a:t>https://doi.org/10.1073/pnas.1710231115</a:t>
            </a:r>
            <a:r>
              <a:rPr lang="en-US" sz="1400" dirty="0"/>
              <a:t>.</a:t>
            </a:r>
            <a:endParaRPr lang="en-US" sz="1600" dirty="0"/>
          </a:p>
          <a:p>
            <a:r>
              <a:rPr lang="en-US" dirty="0"/>
              <a:t>Q: Why is a hydrologist developing a fish forecast?</a:t>
            </a:r>
          </a:p>
          <a:p>
            <a:r>
              <a:rPr lang="en-US" dirty="0"/>
              <a:t>A: To make our hydrologic model more useful.</a:t>
            </a:r>
          </a:p>
          <a:p>
            <a:pPr marL="457200" lvl="1" indent="0">
              <a:buNone/>
            </a:pPr>
            <a:endParaRPr lang="en-US" dirty="0"/>
          </a:p>
        </p:txBody>
      </p:sp>
      <p:sp>
        <p:nvSpPr>
          <p:cNvPr id="4" name="Slide Number Placeholder 3">
            <a:extLst>
              <a:ext uri="{FF2B5EF4-FFF2-40B4-BE49-F238E27FC236}">
                <a16:creationId xmlns:a16="http://schemas.microsoft.com/office/drawing/2014/main" id="{DCFE07E7-3E8B-96AE-3799-E92D2AFB38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356A3-0B47-F24C-A729-C9D87CE92B5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2142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F5608-F61E-C664-5153-F4C751DFD9A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1BF9476-C41A-C80E-9ECE-7E227C958AB0}"/>
              </a:ext>
            </a:extLst>
          </p:cNvPr>
          <p:cNvSpPr>
            <a:spLocks noGrp="1"/>
          </p:cNvSpPr>
          <p:nvPr>
            <p:ph type="title"/>
          </p:nvPr>
        </p:nvSpPr>
        <p:spPr/>
        <p:txBody>
          <a:bodyPr/>
          <a:lstStyle/>
          <a:p>
            <a:r>
              <a:rPr lang="en-US" dirty="0"/>
              <a:t>Motivating Questions</a:t>
            </a:r>
          </a:p>
        </p:txBody>
      </p:sp>
      <p:sp>
        <p:nvSpPr>
          <p:cNvPr id="4" name="Slide Number Placeholder 3">
            <a:extLst>
              <a:ext uri="{FF2B5EF4-FFF2-40B4-BE49-F238E27FC236}">
                <a16:creationId xmlns:a16="http://schemas.microsoft.com/office/drawing/2014/main" id="{8774FF51-EB45-9F20-828F-8BB6F7DE76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356A3-0B47-F24C-A729-C9D87CE92B5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Graphic 5" descr="Tools">
            <a:extLst>
              <a:ext uri="{FF2B5EF4-FFF2-40B4-BE49-F238E27FC236}">
                <a16:creationId xmlns:a16="http://schemas.microsoft.com/office/drawing/2014/main" id="{6EE22035-8F0D-F6A6-D7A4-7B2082F970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8748" y="1466848"/>
            <a:ext cx="1828800" cy="1828800"/>
          </a:xfrm>
          <a:prstGeom prst="rect">
            <a:avLst/>
          </a:prstGeom>
        </p:spPr>
      </p:pic>
      <p:pic>
        <p:nvPicPr>
          <p:cNvPr id="12" name="Graphic 11" descr="Fish">
            <a:extLst>
              <a:ext uri="{FF2B5EF4-FFF2-40B4-BE49-F238E27FC236}">
                <a16:creationId xmlns:a16="http://schemas.microsoft.com/office/drawing/2014/main" id="{6A65345C-3A47-802D-FCA3-FCB6383E72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61914" y="1466848"/>
            <a:ext cx="1828800" cy="1828800"/>
          </a:xfrm>
          <a:prstGeom prst="rect">
            <a:avLst/>
          </a:prstGeom>
        </p:spPr>
      </p:pic>
      <p:sp>
        <p:nvSpPr>
          <p:cNvPr id="13" name="Arrow: Right 12">
            <a:extLst>
              <a:ext uri="{FF2B5EF4-FFF2-40B4-BE49-F238E27FC236}">
                <a16:creationId xmlns:a16="http://schemas.microsoft.com/office/drawing/2014/main" id="{5FE6E7C2-94D2-8D0B-5C11-FE07F58E5E92}"/>
              </a:ext>
            </a:extLst>
          </p:cNvPr>
          <p:cNvSpPr/>
          <p:nvPr/>
        </p:nvSpPr>
        <p:spPr>
          <a:xfrm>
            <a:off x="3539636" y="1724025"/>
            <a:ext cx="1296397" cy="1095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1</a:t>
            </a:r>
          </a:p>
        </p:txBody>
      </p:sp>
      <p:sp>
        <p:nvSpPr>
          <p:cNvPr id="21" name="Arrow: Right 20">
            <a:extLst>
              <a:ext uri="{FF2B5EF4-FFF2-40B4-BE49-F238E27FC236}">
                <a16:creationId xmlns:a16="http://schemas.microsoft.com/office/drawing/2014/main" id="{321D1093-592A-EE51-E477-9FC6680DCC27}"/>
              </a:ext>
            </a:extLst>
          </p:cNvPr>
          <p:cNvSpPr/>
          <p:nvPr/>
        </p:nvSpPr>
        <p:spPr>
          <a:xfrm>
            <a:off x="7394067" y="1819275"/>
            <a:ext cx="1296397" cy="1095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2</a:t>
            </a:r>
          </a:p>
        </p:txBody>
      </p:sp>
      <p:sp>
        <p:nvSpPr>
          <p:cNvPr id="17" name="Content Placeholder 8">
            <a:extLst>
              <a:ext uri="{FF2B5EF4-FFF2-40B4-BE49-F238E27FC236}">
                <a16:creationId xmlns:a16="http://schemas.microsoft.com/office/drawing/2014/main" id="{0EEDBA0A-05B5-2C21-87F3-F4545A718B5E}"/>
              </a:ext>
            </a:extLst>
          </p:cNvPr>
          <p:cNvSpPr>
            <a:spLocks noGrp="1"/>
          </p:cNvSpPr>
          <p:nvPr>
            <p:ph idx="1"/>
          </p:nvPr>
        </p:nvSpPr>
        <p:spPr>
          <a:xfrm>
            <a:off x="838200" y="3654425"/>
            <a:ext cx="10515600" cy="2028248"/>
          </a:xfrm>
        </p:spPr>
        <p:txBody>
          <a:bodyPr/>
          <a:lstStyle/>
          <a:p>
            <a:pPr marL="0" indent="0">
              <a:buNone/>
            </a:pPr>
            <a:r>
              <a:rPr lang="en-US" dirty="0"/>
              <a:t>1. How does management change flow?</a:t>
            </a:r>
          </a:p>
          <a:p>
            <a:pPr marL="0" indent="0">
              <a:buNone/>
            </a:pPr>
            <a:r>
              <a:rPr lang="en-US" dirty="0"/>
              <a:t>2. How does flow impact fish or ecosystems?</a:t>
            </a:r>
          </a:p>
          <a:p>
            <a:pPr marL="0" indent="0">
              <a:buNone/>
            </a:pPr>
            <a:endParaRPr lang="en-US" dirty="0"/>
          </a:p>
          <a:p>
            <a:pPr marL="0" indent="0">
              <a:buNone/>
            </a:pPr>
            <a:endParaRPr lang="en-US" dirty="0"/>
          </a:p>
        </p:txBody>
      </p:sp>
      <p:grpSp>
        <p:nvGrpSpPr>
          <p:cNvPr id="19" name="Group 18">
            <a:extLst>
              <a:ext uri="{FF2B5EF4-FFF2-40B4-BE49-F238E27FC236}">
                <a16:creationId xmlns:a16="http://schemas.microsoft.com/office/drawing/2014/main" id="{6D258471-6394-F8DC-F38C-0867634A4B6F}"/>
              </a:ext>
            </a:extLst>
          </p:cNvPr>
          <p:cNvGrpSpPr/>
          <p:nvPr/>
        </p:nvGrpSpPr>
        <p:grpSpPr>
          <a:xfrm>
            <a:off x="5181600" y="1466848"/>
            <a:ext cx="1933575" cy="1828800"/>
            <a:chOff x="5181600" y="1466848"/>
            <a:chExt cx="1933575" cy="1828800"/>
          </a:xfrm>
        </p:grpSpPr>
        <p:pic>
          <p:nvPicPr>
            <p:cNvPr id="22" name="Graphic 21" descr="Canoe">
              <a:extLst>
                <a:ext uri="{FF2B5EF4-FFF2-40B4-BE49-F238E27FC236}">
                  <a16:creationId xmlns:a16="http://schemas.microsoft.com/office/drawing/2014/main" id="{13F2F8BA-F4AD-BDE7-AF5D-6F9581EC3D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6375" y="1466848"/>
              <a:ext cx="1828800" cy="1828800"/>
            </a:xfrm>
            <a:prstGeom prst="rect">
              <a:avLst/>
            </a:prstGeom>
          </p:spPr>
        </p:pic>
        <p:sp>
          <p:nvSpPr>
            <p:cNvPr id="23" name="Freeform: Shape 22">
              <a:extLst>
                <a:ext uri="{FF2B5EF4-FFF2-40B4-BE49-F238E27FC236}">
                  <a16:creationId xmlns:a16="http://schemas.microsoft.com/office/drawing/2014/main" id="{946C2F6D-33E7-1E5F-1DA0-94BF3029E44B}"/>
                </a:ext>
              </a:extLst>
            </p:cNvPr>
            <p:cNvSpPr/>
            <p:nvPr/>
          </p:nvSpPr>
          <p:spPr>
            <a:xfrm>
              <a:off x="5181600" y="2569892"/>
              <a:ext cx="1866900" cy="319872"/>
            </a:xfrm>
            <a:custGeom>
              <a:avLst/>
              <a:gdLst>
                <a:gd name="connsiteX0" fmla="*/ 0 w 1866900"/>
                <a:gd name="connsiteY0" fmla="*/ 211408 h 319872"/>
                <a:gd name="connsiteX1" fmla="*/ 133350 w 1866900"/>
                <a:gd name="connsiteY1" fmla="*/ 39958 h 319872"/>
                <a:gd name="connsiteX2" fmla="*/ 285750 w 1866900"/>
                <a:gd name="connsiteY2" fmla="*/ 220933 h 319872"/>
                <a:gd name="connsiteX3" fmla="*/ 390525 w 1866900"/>
                <a:gd name="connsiteY3" fmla="*/ 220933 h 319872"/>
                <a:gd name="connsiteX4" fmla="*/ 495300 w 1866900"/>
                <a:gd name="connsiteY4" fmla="*/ 39958 h 319872"/>
                <a:gd name="connsiteX5" fmla="*/ 581025 w 1866900"/>
                <a:gd name="connsiteY5" fmla="*/ 78058 h 319872"/>
                <a:gd name="connsiteX6" fmla="*/ 647700 w 1866900"/>
                <a:gd name="connsiteY6" fmla="*/ 249508 h 319872"/>
                <a:gd name="connsiteX7" fmla="*/ 762000 w 1866900"/>
                <a:gd name="connsiteY7" fmla="*/ 249508 h 319872"/>
                <a:gd name="connsiteX8" fmla="*/ 800100 w 1866900"/>
                <a:gd name="connsiteY8" fmla="*/ 78058 h 319872"/>
                <a:gd name="connsiteX9" fmla="*/ 914400 w 1866900"/>
                <a:gd name="connsiteY9" fmla="*/ 87583 h 319872"/>
                <a:gd name="connsiteX10" fmla="*/ 990600 w 1866900"/>
                <a:gd name="connsiteY10" fmla="*/ 259033 h 319872"/>
                <a:gd name="connsiteX11" fmla="*/ 1066800 w 1866900"/>
                <a:gd name="connsiteY11" fmla="*/ 259033 h 319872"/>
                <a:gd name="connsiteX12" fmla="*/ 1123950 w 1866900"/>
                <a:gd name="connsiteY12" fmla="*/ 78058 h 319872"/>
                <a:gd name="connsiteX13" fmla="*/ 1257300 w 1866900"/>
                <a:gd name="connsiteY13" fmla="*/ 68533 h 319872"/>
                <a:gd name="connsiteX14" fmla="*/ 1333500 w 1866900"/>
                <a:gd name="connsiteY14" fmla="*/ 278083 h 319872"/>
                <a:gd name="connsiteX15" fmla="*/ 1533525 w 1866900"/>
                <a:gd name="connsiteY15" fmla="*/ 249508 h 319872"/>
                <a:gd name="connsiteX16" fmla="*/ 1543050 w 1866900"/>
                <a:gd name="connsiteY16" fmla="*/ 30433 h 319872"/>
                <a:gd name="connsiteX17" fmla="*/ 1695450 w 1866900"/>
                <a:gd name="connsiteY17" fmla="*/ 30433 h 319872"/>
                <a:gd name="connsiteX18" fmla="*/ 1762125 w 1866900"/>
                <a:gd name="connsiteY18" fmla="*/ 297133 h 319872"/>
                <a:gd name="connsiteX19" fmla="*/ 1866900 w 1866900"/>
                <a:gd name="connsiteY19" fmla="*/ 287608 h 31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6900" h="319872">
                  <a:moveTo>
                    <a:pt x="0" y="211408"/>
                  </a:moveTo>
                  <a:cubicBezTo>
                    <a:pt x="42862" y="124889"/>
                    <a:pt x="85725" y="38371"/>
                    <a:pt x="133350" y="39958"/>
                  </a:cubicBezTo>
                  <a:cubicBezTo>
                    <a:pt x="180975" y="41545"/>
                    <a:pt x="242888" y="190771"/>
                    <a:pt x="285750" y="220933"/>
                  </a:cubicBezTo>
                  <a:cubicBezTo>
                    <a:pt x="328612" y="251095"/>
                    <a:pt x="355600" y="251096"/>
                    <a:pt x="390525" y="220933"/>
                  </a:cubicBezTo>
                  <a:cubicBezTo>
                    <a:pt x="425450" y="190770"/>
                    <a:pt x="463550" y="63770"/>
                    <a:pt x="495300" y="39958"/>
                  </a:cubicBezTo>
                  <a:cubicBezTo>
                    <a:pt x="527050" y="16146"/>
                    <a:pt x="555625" y="43133"/>
                    <a:pt x="581025" y="78058"/>
                  </a:cubicBezTo>
                  <a:cubicBezTo>
                    <a:pt x="606425" y="112983"/>
                    <a:pt x="617538" y="220933"/>
                    <a:pt x="647700" y="249508"/>
                  </a:cubicBezTo>
                  <a:cubicBezTo>
                    <a:pt x="677862" y="278083"/>
                    <a:pt x="736600" y="278083"/>
                    <a:pt x="762000" y="249508"/>
                  </a:cubicBezTo>
                  <a:cubicBezTo>
                    <a:pt x="787400" y="220933"/>
                    <a:pt x="774700" y="105045"/>
                    <a:pt x="800100" y="78058"/>
                  </a:cubicBezTo>
                  <a:cubicBezTo>
                    <a:pt x="825500" y="51070"/>
                    <a:pt x="882650" y="57421"/>
                    <a:pt x="914400" y="87583"/>
                  </a:cubicBezTo>
                  <a:cubicBezTo>
                    <a:pt x="946150" y="117745"/>
                    <a:pt x="965200" y="230458"/>
                    <a:pt x="990600" y="259033"/>
                  </a:cubicBezTo>
                  <a:cubicBezTo>
                    <a:pt x="1016000" y="287608"/>
                    <a:pt x="1044575" y="289195"/>
                    <a:pt x="1066800" y="259033"/>
                  </a:cubicBezTo>
                  <a:cubicBezTo>
                    <a:pt x="1089025" y="228871"/>
                    <a:pt x="1092200" y="109808"/>
                    <a:pt x="1123950" y="78058"/>
                  </a:cubicBezTo>
                  <a:cubicBezTo>
                    <a:pt x="1155700" y="46308"/>
                    <a:pt x="1222375" y="35195"/>
                    <a:pt x="1257300" y="68533"/>
                  </a:cubicBezTo>
                  <a:cubicBezTo>
                    <a:pt x="1292225" y="101870"/>
                    <a:pt x="1287463" y="247921"/>
                    <a:pt x="1333500" y="278083"/>
                  </a:cubicBezTo>
                  <a:cubicBezTo>
                    <a:pt x="1379537" y="308245"/>
                    <a:pt x="1498600" y="290783"/>
                    <a:pt x="1533525" y="249508"/>
                  </a:cubicBezTo>
                  <a:cubicBezTo>
                    <a:pt x="1568450" y="208233"/>
                    <a:pt x="1516062" y="66946"/>
                    <a:pt x="1543050" y="30433"/>
                  </a:cubicBezTo>
                  <a:cubicBezTo>
                    <a:pt x="1570038" y="-6080"/>
                    <a:pt x="1658938" y="-14017"/>
                    <a:pt x="1695450" y="30433"/>
                  </a:cubicBezTo>
                  <a:cubicBezTo>
                    <a:pt x="1731962" y="74883"/>
                    <a:pt x="1733550" y="254271"/>
                    <a:pt x="1762125" y="297133"/>
                  </a:cubicBezTo>
                  <a:cubicBezTo>
                    <a:pt x="1790700" y="339995"/>
                    <a:pt x="1828800" y="313801"/>
                    <a:pt x="1866900" y="287608"/>
                  </a:cubicBezTo>
                </a:path>
              </a:pathLst>
            </a:custGeom>
            <a:solidFill>
              <a:schemeClr val="accent1">
                <a:lumMod val="60000"/>
                <a:lumOff val="4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4" name="Straight Connector 23">
              <a:extLst>
                <a:ext uri="{FF2B5EF4-FFF2-40B4-BE49-F238E27FC236}">
                  <a16:creationId xmlns:a16="http://schemas.microsoft.com/office/drawing/2014/main" id="{69EFD432-1C08-EFB0-AEB1-A6BD16DB9B7F}"/>
                </a:ext>
              </a:extLst>
            </p:cNvPr>
            <p:cNvCxnSpPr>
              <a:cxnSpLocks/>
            </p:cNvCxnSpPr>
            <p:nvPr/>
          </p:nvCxnSpPr>
          <p:spPr>
            <a:xfrm flipH="1">
              <a:off x="6060084" y="2584452"/>
              <a:ext cx="93188" cy="249508"/>
            </a:xfrm>
            <a:prstGeom prst="line">
              <a:avLst/>
            </a:prstGeom>
            <a:ln w="698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2981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7683B-B2D6-0F45-2216-574B6F49A4E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20A50F1-F174-9B45-6247-683D5ECA5B22}"/>
              </a:ext>
            </a:extLst>
          </p:cNvPr>
          <p:cNvSpPr>
            <a:spLocks noGrp="1"/>
          </p:cNvSpPr>
          <p:nvPr>
            <p:ph type="title"/>
          </p:nvPr>
        </p:nvSpPr>
        <p:spPr/>
        <p:txBody>
          <a:bodyPr/>
          <a:lstStyle/>
          <a:p>
            <a:r>
              <a:rPr lang="en-US" dirty="0"/>
              <a:t>Motivating Questions</a:t>
            </a:r>
          </a:p>
        </p:txBody>
      </p:sp>
      <p:sp>
        <p:nvSpPr>
          <p:cNvPr id="4" name="Slide Number Placeholder 3">
            <a:extLst>
              <a:ext uri="{FF2B5EF4-FFF2-40B4-BE49-F238E27FC236}">
                <a16:creationId xmlns:a16="http://schemas.microsoft.com/office/drawing/2014/main" id="{4CAA0C92-B11F-EA3C-F8DA-593CC65374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356A3-0B47-F24C-A729-C9D87CE92B5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Graphic 5" descr="Tools">
            <a:extLst>
              <a:ext uri="{FF2B5EF4-FFF2-40B4-BE49-F238E27FC236}">
                <a16:creationId xmlns:a16="http://schemas.microsoft.com/office/drawing/2014/main" id="{CC4B0944-FDD9-6A88-B1D1-F3210E2C25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8748" y="1466848"/>
            <a:ext cx="1828800" cy="1828800"/>
          </a:xfrm>
          <a:prstGeom prst="rect">
            <a:avLst/>
          </a:prstGeom>
        </p:spPr>
      </p:pic>
      <p:pic>
        <p:nvPicPr>
          <p:cNvPr id="12" name="Graphic 11" descr="Fish">
            <a:extLst>
              <a:ext uri="{FF2B5EF4-FFF2-40B4-BE49-F238E27FC236}">
                <a16:creationId xmlns:a16="http://schemas.microsoft.com/office/drawing/2014/main" id="{140207C1-3D81-FB82-011F-FBBA0C26F7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61914" y="1466848"/>
            <a:ext cx="1828800" cy="1828800"/>
          </a:xfrm>
          <a:prstGeom prst="rect">
            <a:avLst/>
          </a:prstGeom>
        </p:spPr>
      </p:pic>
      <p:sp>
        <p:nvSpPr>
          <p:cNvPr id="13" name="Arrow: Right 12">
            <a:extLst>
              <a:ext uri="{FF2B5EF4-FFF2-40B4-BE49-F238E27FC236}">
                <a16:creationId xmlns:a16="http://schemas.microsoft.com/office/drawing/2014/main" id="{C8A18D8D-B4F0-786D-400B-E4431725E41C}"/>
              </a:ext>
            </a:extLst>
          </p:cNvPr>
          <p:cNvSpPr/>
          <p:nvPr/>
        </p:nvSpPr>
        <p:spPr>
          <a:xfrm>
            <a:off x="3539636" y="1724025"/>
            <a:ext cx="1296397" cy="1095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1</a:t>
            </a:r>
          </a:p>
        </p:txBody>
      </p:sp>
      <p:sp>
        <p:nvSpPr>
          <p:cNvPr id="21" name="Arrow: Right 20">
            <a:extLst>
              <a:ext uri="{FF2B5EF4-FFF2-40B4-BE49-F238E27FC236}">
                <a16:creationId xmlns:a16="http://schemas.microsoft.com/office/drawing/2014/main" id="{56795124-39F8-ADC2-D397-A25497A73128}"/>
              </a:ext>
            </a:extLst>
          </p:cNvPr>
          <p:cNvSpPr/>
          <p:nvPr/>
        </p:nvSpPr>
        <p:spPr>
          <a:xfrm>
            <a:off x="7394067" y="1819275"/>
            <a:ext cx="1296397" cy="1095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2</a:t>
            </a:r>
          </a:p>
        </p:txBody>
      </p:sp>
      <p:sp>
        <p:nvSpPr>
          <p:cNvPr id="17" name="Content Placeholder 8">
            <a:extLst>
              <a:ext uri="{FF2B5EF4-FFF2-40B4-BE49-F238E27FC236}">
                <a16:creationId xmlns:a16="http://schemas.microsoft.com/office/drawing/2014/main" id="{979DA17E-1823-A257-BBCE-8BA59AE90D29}"/>
              </a:ext>
            </a:extLst>
          </p:cNvPr>
          <p:cNvSpPr>
            <a:spLocks noGrp="1"/>
          </p:cNvSpPr>
          <p:nvPr>
            <p:ph idx="1"/>
          </p:nvPr>
        </p:nvSpPr>
        <p:spPr>
          <a:xfrm>
            <a:off x="838200" y="3654425"/>
            <a:ext cx="10515600" cy="996170"/>
          </a:xfrm>
        </p:spPr>
        <p:txBody>
          <a:bodyPr/>
          <a:lstStyle/>
          <a:p>
            <a:pPr marL="514350" indent="-514350">
              <a:buAutoNum type="arabicPeriod"/>
            </a:pPr>
            <a:r>
              <a:rPr lang="en-US" dirty="0"/>
              <a:t>How does management change flow? </a:t>
            </a:r>
          </a:p>
          <a:p>
            <a:pPr marL="0" indent="0">
              <a:buNone/>
            </a:pPr>
            <a:r>
              <a:rPr lang="en-US" dirty="0"/>
              <a:t>Investigation tools include: </a:t>
            </a:r>
          </a:p>
        </p:txBody>
      </p:sp>
      <p:grpSp>
        <p:nvGrpSpPr>
          <p:cNvPr id="19" name="Group 18">
            <a:extLst>
              <a:ext uri="{FF2B5EF4-FFF2-40B4-BE49-F238E27FC236}">
                <a16:creationId xmlns:a16="http://schemas.microsoft.com/office/drawing/2014/main" id="{6918D0EA-606A-7045-6959-A216B7888A38}"/>
              </a:ext>
            </a:extLst>
          </p:cNvPr>
          <p:cNvGrpSpPr/>
          <p:nvPr/>
        </p:nvGrpSpPr>
        <p:grpSpPr>
          <a:xfrm>
            <a:off x="5181600" y="1466848"/>
            <a:ext cx="1933575" cy="1828800"/>
            <a:chOff x="5181600" y="1466848"/>
            <a:chExt cx="1933575" cy="1828800"/>
          </a:xfrm>
        </p:grpSpPr>
        <p:pic>
          <p:nvPicPr>
            <p:cNvPr id="22" name="Graphic 21" descr="Canoe">
              <a:extLst>
                <a:ext uri="{FF2B5EF4-FFF2-40B4-BE49-F238E27FC236}">
                  <a16:creationId xmlns:a16="http://schemas.microsoft.com/office/drawing/2014/main" id="{D38966CB-63CA-3EC6-C6B6-49E6408FA5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6375" y="1466848"/>
              <a:ext cx="1828800" cy="1828800"/>
            </a:xfrm>
            <a:prstGeom prst="rect">
              <a:avLst/>
            </a:prstGeom>
          </p:spPr>
        </p:pic>
        <p:sp>
          <p:nvSpPr>
            <p:cNvPr id="23" name="Freeform: Shape 22">
              <a:extLst>
                <a:ext uri="{FF2B5EF4-FFF2-40B4-BE49-F238E27FC236}">
                  <a16:creationId xmlns:a16="http://schemas.microsoft.com/office/drawing/2014/main" id="{DD1E4115-A264-F982-D4FA-C4C256AA5525}"/>
                </a:ext>
              </a:extLst>
            </p:cNvPr>
            <p:cNvSpPr/>
            <p:nvPr/>
          </p:nvSpPr>
          <p:spPr>
            <a:xfrm>
              <a:off x="5181600" y="2569892"/>
              <a:ext cx="1866900" cy="319872"/>
            </a:xfrm>
            <a:custGeom>
              <a:avLst/>
              <a:gdLst>
                <a:gd name="connsiteX0" fmla="*/ 0 w 1866900"/>
                <a:gd name="connsiteY0" fmla="*/ 211408 h 319872"/>
                <a:gd name="connsiteX1" fmla="*/ 133350 w 1866900"/>
                <a:gd name="connsiteY1" fmla="*/ 39958 h 319872"/>
                <a:gd name="connsiteX2" fmla="*/ 285750 w 1866900"/>
                <a:gd name="connsiteY2" fmla="*/ 220933 h 319872"/>
                <a:gd name="connsiteX3" fmla="*/ 390525 w 1866900"/>
                <a:gd name="connsiteY3" fmla="*/ 220933 h 319872"/>
                <a:gd name="connsiteX4" fmla="*/ 495300 w 1866900"/>
                <a:gd name="connsiteY4" fmla="*/ 39958 h 319872"/>
                <a:gd name="connsiteX5" fmla="*/ 581025 w 1866900"/>
                <a:gd name="connsiteY5" fmla="*/ 78058 h 319872"/>
                <a:gd name="connsiteX6" fmla="*/ 647700 w 1866900"/>
                <a:gd name="connsiteY6" fmla="*/ 249508 h 319872"/>
                <a:gd name="connsiteX7" fmla="*/ 762000 w 1866900"/>
                <a:gd name="connsiteY7" fmla="*/ 249508 h 319872"/>
                <a:gd name="connsiteX8" fmla="*/ 800100 w 1866900"/>
                <a:gd name="connsiteY8" fmla="*/ 78058 h 319872"/>
                <a:gd name="connsiteX9" fmla="*/ 914400 w 1866900"/>
                <a:gd name="connsiteY9" fmla="*/ 87583 h 319872"/>
                <a:gd name="connsiteX10" fmla="*/ 990600 w 1866900"/>
                <a:gd name="connsiteY10" fmla="*/ 259033 h 319872"/>
                <a:gd name="connsiteX11" fmla="*/ 1066800 w 1866900"/>
                <a:gd name="connsiteY11" fmla="*/ 259033 h 319872"/>
                <a:gd name="connsiteX12" fmla="*/ 1123950 w 1866900"/>
                <a:gd name="connsiteY12" fmla="*/ 78058 h 319872"/>
                <a:gd name="connsiteX13" fmla="*/ 1257300 w 1866900"/>
                <a:gd name="connsiteY13" fmla="*/ 68533 h 319872"/>
                <a:gd name="connsiteX14" fmla="*/ 1333500 w 1866900"/>
                <a:gd name="connsiteY14" fmla="*/ 278083 h 319872"/>
                <a:gd name="connsiteX15" fmla="*/ 1533525 w 1866900"/>
                <a:gd name="connsiteY15" fmla="*/ 249508 h 319872"/>
                <a:gd name="connsiteX16" fmla="*/ 1543050 w 1866900"/>
                <a:gd name="connsiteY16" fmla="*/ 30433 h 319872"/>
                <a:gd name="connsiteX17" fmla="*/ 1695450 w 1866900"/>
                <a:gd name="connsiteY17" fmla="*/ 30433 h 319872"/>
                <a:gd name="connsiteX18" fmla="*/ 1762125 w 1866900"/>
                <a:gd name="connsiteY18" fmla="*/ 297133 h 319872"/>
                <a:gd name="connsiteX19" fmla="*/ 1866900 w 1866900"/>
                <a:gd name="connsiteY19" fmla="*/ 287608 h 31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6900" h="319872">
                  <a:moveTo>
                    <a:pt x="0" y="211408"/>
                  </a:moveTo>
                  <a:cubicBezTo>
                    <a:pt x="42862" y="124889"/>
                    <a:pt x="85725" y="38371"/>
                    <a:pt x="133350" y="39958"/>
                  </a:cubicBezTo>
                  <a:cubicBezTo>
                    <a:pt x="180975" y="41545"/>
                    <a:pt x="242888" y="190771"/>
                    <a:pt x="285750" y="220933"/>
                  </a:cubicBezTo>
                  <a:cubicBezTo>
                    <a:pt x="328612" y="251095"/>
                    <a:pt x="355600" y="251096"/>
                    <a:pt x="390525" y="220933"/>
                  </a:cubicBezTo>
                  <a:cubicBezTo>
                    <a:pt x="425450" y="190770"/>
                    <a:pt x="463550" y="63770"/>
                    <a:pt x="495300" y="39958"/>
                  </a:cubicBezTo>
                  <a:cubicBezTo>
                    <a:pt x="527050" y="16146"/>
                    <a:pt x="555625" y="43133"/>
                    <a:pt x="581025" y="78058"/>
                  </a:cubicBezTo>
                  <a:cubicBezTo>
                    <a:pt x="606425" y="112983"/>
                    <a:pt x="617538" y="220933"/>
                    <a:pt x="647700" y="249508"/>
                  </a:cubicBezTo>
                  <a:cubicBezTo>
                    <a:pt x="677862" y="278083"/>
                    <a:pt x="736600" y="278083"/>
                    <a:pt x="762000" y="249508"/>
                  </a:cubicBezTo>
                  <a:cubicBezTo>
                    <a:pt x="787400" y="220933"/>
                    <a:pt x="774700" y="105045"/>
                    <a:pt x="800100" y="78058"/>
                  </a:cubicBezTo>
                  <a:cubicBezTo>
                    <a:pt x="825500" y="51070"/>
                    <a:pt x="882650" y="57421"/>
                    <a:pt x="914400" y="87583"/>
                  </a:cubicBezTo>
                  <a:cubicBezTo>
                    <a:pt x="946150" y="117745"/>
                    <a:pt x="965200" y="230458"/>
                    <a:pt x="990600" y="259033"/>
                  </a:cubicBezTo>
                  <a:cubicBezTo>
                    <a:pt x="1016000" y="287608"/>
                    <a:pt x="1044575" y="289195"/>
                    <a:pt x="1066800" y="259033"/>
                  </a:cubicBezTo>
                  <a:cubicBezTo>
                    <a:pt x="1089025" y="228871"/>
                    <a:pt x="1092200" y="109808"/>
                    <a:pt x="1123950" y="78058"/>
                  </a:cubicBezTo>
                  <a:cubicBezTo>
                    <a:pt x="1155700" y="46308"/>
                    <a:pt x="1222375" y="35195"/>
                    <a:pt x="1257300" y="68533"/>
                  </a:cubicBezTo>
                  <a:cubicBezTo>
                    <a:pt x="1292225" y="101870"/>
                    <a:pt x="1287463" y="247921"/>
                    <a:pt x="1333500" y="278083"/>
                  </a:cubicBezTo>
                  <a:cubicBezTo>
                    <a:pt x="1379537" y="308245"/>
                    <a:pt x="1498600" y="290783"/>
                    <a:pt x="1533525" y="249508"/>
                  </a:cubicBezTo>
                  <a:cubicBezTo>
                    <a:pt x="1568450" y="208233"/>
                    <a:pt x="1516062" y="66946"/>
                    <a:pt x="1543050" y="30433"/>
                  </a:cubicBezTo>
                  <a:cubicBezTo>
                    <a:pt x="1570038" y="-6080"/>
                    <a:pt x="1658938" y="-14017"/>
                    <a:pt x="1695450" y="30433"/>
                  </a:cubicBezTo>
                  <a:cubicBezTo>
                    <a:pt x="1731962" y="74883"/>
                    <a:pt x="1733550" y="254271"/>
                    <a:pt x="1762125" y="297133"/>
                  </a:cubicBezTo>
                  <a:cubicBezTo>
                    <a:pt x="1790700" y="339995"/>
                    <a:pt x="1828800" y="313801"/>
                    <a:pt x="1866900" y="287608"/>
                  </a:cubicBezTo>
                </a:path>
              </a:pathLst>
            </a:custGeom>
            <a:solidFill>
              <a:schemeClr val="accent1">
                <a:lumMod val="60000"/>
                <a:lumOff val="4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4" name="Straight Connector 23">
              <a:extLst>
                <a:ext uri="{FF2B5EF4-FFF2-40B4-BE49-F238E27FC236}">
                  <a16:creationId xmlns:a16="http://schemas.microsoft.com/office/drawing/2014/main" id="{F94F8B65-8509-5558-5FA7-83CF4F8C682B}"/>
                </a:ext>
              </a:extLst>
            </p:cNvPr>
            <p:cNvCxnSpPr>
              <a:cxnSpLocks/>
            </p:cNvCxnSpPr>
            <p:nvPr/>
          </p:nvCxnSpPr>
          <p:spPr>
            <a:xfrm flipH="1">
              <a:off x="6060084" y="2584452"/>
              <a:ext cx="93188" cy="249508"/>
            </a:xfrm>
            <a:prstGeom prst="line">
              <a:avLst/>
            </a:prstGeom>
            <a:ln w="698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6CBB0243-5F43-2A1D-35A5-11105FFC5FD6}"/>
              </a:ext>
            </a:extLst>
          </p:cNvPr>
          <p:cNvSpPr/>
          <p:nvPr/>
        </p:nvSpPr>
        <p:spPr>
          <a:xfrm>
            <a:off x="1002562" y="4760957"/>
            <a:ext cx="10153040" cy="2246769"/>
          </a:xfrm>
          <a:prstGeom prst="rect">
            <a:avLst/>
          </a:prstGeom>
        </p:spPr>
        <p:txBody>
          <a:bodyPr wrap="square" numCol="3">
            <a:spAutoFit/>
          </a:bodyPr>
          <a:lstStyle/>
          <a:p>
            <a:pPr marL="457200" marR="0" lvl="0" indent="-457200" algn="ctr"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charset="0"/>
                <a:ea typeface="+mn-ea"/>
                <a:cs typeface="+mn-cs"/>
              </a:rPr>
              <a:t>Well pumping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charset="0"/>
                <a:ea typeface="+mn-ea"/>
                <a:cs typeface="+mn-cs"/>
              </a:rPr>
              <a:t>tests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charset="0"/>
              <a:ea typeface="+mn-ea"/>
              <a:cs typeface="+mn-cs"/>
            </a:endParaRPr>
          </a:p>
          <a:p>
            <a:pPr marL="457200" marR="0" lvl="0" indent="-457200" algn="ctr"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charset="0"/>
                <a:ea typeface="+mn-ea"/>
                <a:cs typeface="+mn-cs"/>
              </a:rPr>
              <a:t>Pilot projects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charset="0"/>
                <a:ea typeface="+mn-ea"/>
                <a:cs typeface="+mn-cs"/>
              </a:rPr>
              <a:t>and monitoring</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charset="0"/>
              <a:ea typeface="+mn-ea"/>
              <a:cs typeface="+mn-cs"/>
            </a:endParaRPr>
          </a:p>
          <a:p>
            <a:pPr marL="457200" marR="0" lvl="0" indent="-457200" algn="ctr"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charset="0"/>
                <a:ea typeface="+mn-ea"/>
                <a:cs typeface="+mn-cs"/>
              </a:rPr>
              <a:t>Hydrologic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charset="0"/>
                <a:ea typeface="+mn-ea"/>
                <a:cs typeface="+mn-cs"/>
              </a:rPr>
              <a:t>models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charset="0"/>
              <a:ea typeface="+mn-ea"/>
              <a:cs typeface="+mn-cs"/>
            </a:endParaRPr>
          </a:p>
        </p:txBody>
      </p:sp>
      <p:sp>
        <p:nvSpPr>
          <p:cNvPr id="3" name="Rectangle 2">
            <a:extLst>
              <a:ext uri="{FF2B5EF4-FFF2-40B4-BE49-F238E27FC236}">
                <a16:creationId xmlns:a16="http://schemas.microsoft.com/office/drawing/2014/main" id="{B8DDBAFF-7F1C-4ED4-18BC-C40A3197E232}"/>
              </a:ext>
            </a:extLst>
          </p:cNvPr>
          <p:cNvSpPr/>
          <p:nvPr/>
        </p:nvSpPr>
        <p:spPr>
          <a:xfrm>
            <a:off x="7194014" y="1337934"/>
            <a:ext cx="4159786" cy="2232636"/>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66094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8D1A3-C4D0-89B2-BEE1-7BBD0379A09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040D533-FDB7-1EA4-669F-137D4AE99F4A}"/>
              </a:ext>
            </a:extLst>
          </p:cNvPr>
          <p:cNvSpPr>
            <a:spLocks noGrp="1"/>
          </p:cNvSpPr>
          <p:nvPr>
            <p:ph type="title"/>
          </p:nvPr>
        </p:nvSpPr>
        <p:spPr/>
        <p:txBody>
          <a:bodyPr/>
          <a:lstStyle/>
          <a:p>
            <a:r>
              <a:rPr lang="en-US" dirty="0"/>
              <a:t>Motivating Questions</a:t>
            </a:r>
          </a:p>
        </p:txBody>
      </p:sp>
      <p:sp>
        <p:nvSpPr>
          <p:cNvPr id="4" name="Slide Number Placeholder 3">
            <a:extLst>
              <a:ext uri="{FF2B5EF4-FFF2-40B4-BE49-F238E27FC236}">
                <a16:creationId xmlns:a16="http://schemas.microsoft.com/office/drawing/2014/main" id="{E9FE9A90-5968-A7E1-E75D-D79347D4BE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356A3-0B47-F24C-A729-C9D87CE92B5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Graphic 5" descr="Tools">
            <a:extLst>
              <a:ext uri="{FF2B5EF4-FFF2-40B4-BE49-F238E27FC236}">
                <a16:creationId xmlns:a16="http://schemas.microsoft.com/office/drawing/2014/main" id="{977F6D7B-B6DC-EAD5-B8A7-708745B1AA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8748" y="1466848"/>
            <a:ext cx="1828800" cy="1828800"/>
          </a:xfrm>
          <a:prstGeom prst="rect">
            <a:avLst/>
          </a:prstGeom>
        </p:spPr>
      </p:pic>
      <p:pic>
        <p:nvPicPr>
          <p:cNvPr id="12" name="Graphic 11" descr="Fish">
            <a:extLst>
              <a:ext uri="{FF2B5EF4-FFF2-40B4-BE49-F238E27FC236}">
                <a16:creationId xmlns:a16="http://schemas.microsoft.com/office/drawing/2014/main" id="{6D44E83F-1EA3-9D40-06C4-E1AFC14D8F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61914" y="1466848"/>
            <a:ext cx="1828800" cy="1828800"/>
          </a:xfrm>
          <a:prstGeom prst="rect">
            <a:avLst/>
          </a:prstGeom>
        </p:spPr>
      </p:pic>
      <p:sp>
        <p:nvSpPr>
          <p:cNvPr id="13" name="Arrow: Right 12">
            <a:extLst>
              <a:ext uri="{FF2B5EF4-FFF2-40B4-BE49-F238E27FC236}">
                <a16:creationId xmlns:a16="http://schemas.microsoft.com/office/drawing/2014/main" id="{F764998B-A07C-1ED8-3C9B-6E403B2751E2}"/>
              </a:ext>
            </a:extLst>
          </p:cNvPr>
          <p:cNvSpPr/>
          <p:nvPr/>
        </p:nvSpPr>
        <p:spPr>
          <a:xfrm>
            <a:off x="3539636" y="1724025"/>
            <a:ext cx="1296397" cy="1095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1</a:t>
            </a:r>
          </a:p>
        </p:txBody>
      </p:sp>
      <p:sp>
        <p:nvSpPr>
          <p:cNvPr id="21" name="Arrow: Right 20">
            <a:extLst>
              <a:ext uri="{FF2B5EF4-FFF2-40B4-BE49-F238E27FC236}">
                <a16:creationId xmlns:a16="http://schemas.microsoft.com/office/drawing/2014/main" id="{21761919-94FD-724D-EF31-27193DEFB17C}"/>
              </a:ext>
            </a:extLst>
          </p:cNvPr>
          <p:cNvSpPr/>
          <p:nvPr/>
        </p:nvSpPr>
        <p:spPr>
          <a:xfrm>
            <a:off x="7394067" y="1819275"/>
            <a:ext cx="1296397" cy="1095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2</a:t>
            </a:r>
          </a:p>
        </p:txBody>
      </p:sp>
      <p:sp>
        <p:nvSpPr>
          <p:cNvPr id="17" name="Content Placeholder 8">
            <a:extLst>
              <a:ext uri="{FF2B5EF4-FFF2-40B4-BE49-F238E27FC236}">
                <a16:creationId xmlns:a16="http://schemas.microsoft.com/office/drawing/2014/main" id="{9DDD62C3-DE21-16B0-6901-00FDC127D204}"/>
              </a:ext>
            </a:extLst>
          </p:cNvPr>
          <p:cNvSpPr>
            <a:spLocks noGrp="1"/>
          </p:cNvSpPr>
          <p:nvPr>
            <p:ph idx="1"/>
          </p:nvPr>
        </p:nvSpPr>
        <p:spPr>
          <a:xfrm>
            <a:off x="838200" y="3654425"/>
            <a:ext cx="10515600" cy="2305246"/>
          </a:xfrm>
        </p:spPr>
        <p:txBody>
          <a:bodyPr/>
          <a:lstStyle/>
          <a:p>
            <a:pPr marL="0" indent="0">
              <a:buNone/>
            </a:pPr>
            <a:r>
              <a:rPr lang="en-US" dirty="0">
                <a:solidFill>
                  <a:schemeClr val="bg2">
                    <a:lumMod val="90000"/>
                  </a:schemeClr>
                </a:solidFill>
              </a:rPr>
              <a:t>1. How does management change flow?</a:t>
            </a:r>
          </a:p>
          <a:p>
            <a:pPr marL="0" indent="0">
              <a:buNone/>
            </a:pPr>
            <a:r>
              <a:rPr lang="en-US" dirty="0"/>
              <a:t>2. How does flow impact fish or ecosystems?</a:t>
            </a:r>
          </a:p>
          <a:p>
            <a:pPr marL="457200" lvl="1" indent="0">
              <a:buNone/>
            </a:pPr>
            <a:r>
              <a:rPr lang="en-US" dirty="0"/>
              <a:t>- Can we express this for the recruitment for a single species?</a:t>
            </a:r>
          </a:p>
          <a:p>
            <a:pPr marL="457200" lvl="1" indent="0">
              <a:buNone/>
            </a:pPr>
            <a:r>
              <a:rPr lang="en-US" i="1" dirty="0"/>
              <a:t>- How much</a:t>
            </a:r>
            <a:r>
              <a:rPr lang="en-US" dirty="0"/>
              <a:t> variability in fish outcomes can flow alone explain?</a:t>
            </a:r>
          </a:p>
          <a:p>
            <a:pPr marL="0" indent="0">
              <a:buNone/>
            </a:pPr>
            <a:endParaRPr lang="en-US" dirty="0"/>
          </a:p>
        </p:txBody>
      </p:sp>
      <p:grpSp>
        <p:nvGrpSpPr>
          <p:cNvPr id="19" name="Group 18">
            <a:extLst>
              <a:ext uri="{FF2B5EF4-FFF2-40B4-BE49-F238E27FC236}">
                <a16:creationId xmlns:a16="http://schemas.microsoft.com/office/drawing/2014/main" id="{442FBD5C-AE8A-6B46-099F-74B103F2184D}"/>
              </a:ext>
            </a:extLst>
          </p:cNvPr>
          <p:cNvGrpSpPr/>
          <p:nvPr/>
        </p:nvGrpSpPr>
        <p:grpSpPr>
          <a:xfrm>
            <a:off x="5181600" y="1466848"/>
            <a:ext cx="1933575" cy="1828800"/>
            <a:chOff x="5181600" y="1466848"/>
            <a:chExt cx="1933575" cy="1828800"/>
          </a:xfrm>
        </p:grpSpPr>
        <p:pic>
          <p:nvPicPr>
            <p:cNvPr id="22" name="Graphic 21" descr="Canoe">
              <a:extLst>
                <a:ext uri="{FF2B5EF4-FFF2-40B4-BE49-F238E27FC236}">
                  <a16:creationId xmlns:a16="http://schemas.microsoft.com/office/drawing/2014/main" id="{CF599C83-949A-F3D6-1977-5BA1F5690F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6375" y="1466848"/>
              <a:ext cx="1828800" cy="1828800"/>
            </a:xfrm>
            <a:prstGeom prst="rect">
              <a:avLst/>
            </a:prstGeom>
          </p:spPr>
        </p:pic>
        <p:sp>
          <p:nvSpPr>
            <p:cNvPr id="23" name="Freeform: Shape 22">
              <a:extLst>
                <a:ext uri="{FF2B5EF4-FFF2-40B4-BE49-F238E27FC236}">
                  <a16:creationId xmlns:a16="http://schemas.microsoft.com/office/drawing/2014/main" id="{B90A6017-8593-52C0-6DBB-6E2AAF904A2B}"/>
                </a:ext>
              </a:extLst>
            </p:cNvPr>
            <p:cNvSpPr/>
            <p:nvPr/>
          </p:nvSpPr>
          <p:spPr>
            <a:xfrm>
              <a:off x="5181600" y="2569892"/>
              <a:ext cx="1866900" cy="319872"/>
            </a:xfrm>
            <a:custGeom>
              <a:avLst/>
              <a:gdLst>
                <a:gd name="connsiteX0" fmla="*/ 0 w 1866900"/>
                <a:gd name="connsiteY0" fmla="*/ 211408 h 319872"/>
                <a:gd name="connsiteX1" fmla="*/ 133350 w 1866900"/>
                <a:gd name="connsiteY1" fmla="*/ 39958 h 319872"/>
                <a:gd name="connsiteX2" fmla="*/ 285750 w 1866900"/>
                <a:gd name="connsiteY2" fmla="*/ 220933 h 319872"/>
                <a:gd name="connsiteX3" fmla="*/ 390525 w 1866900"/>
                <a:gd name="connsiteY3" fmla="*/ 220933 h 319872"/>
                <a:gd name="connsiteX4" fmla="*/ 495300 w 1866900"/>
                <a:gd name="connsiteY4" fmla="*/ 39958 h 319872"/>
                <a:gd name="connsiteX5" fmla="*/ 581025 w 1866900"/>
                <a:gd name="connsiteY5" fmla="*/ 78058 h 319872"/>
                <a:gd name="connsiteX6" fmla="*/ 647700 w 1866900"/>
                <a:gd name="connsiteY6" fmla="*/ 249508 h 319872"/>
                <a:gd name="connsiteX7" fmla="*/ 762000 w 1866900"/>
                <a:gd name="connsiteY7" fmla="*/ 249508 h 319872"/>
                <a:gd name="connsiteX8" fmla="*/ 800100 w 1866900"/>
                <a:gd name="connsiteY8" fmla="*/ 78058 h 319872"/>
                <a:gd name="connsiteX9" fmla="*/ 914400 w 1866900"/>
                <a:gd name="connsiteY9" fmla="*/ 87583 h 319872"/>
                <a:gd name="connsiteX10" fmla="*/ 990600 w 1866900"/>
                <a:gd name="connsiteY10" fmla="*/ 259033 h 319872"/>
                <a:gd name="connsiteX11" fmla="*/ 1066800 w 1866900"/>
                <a:gd name="connsiteY11" fmla="*/ 259033 h 319872"/>
                <a:gd name="connsiteX12" fmla="*/ 1123950 w 1866900"/>
                <a:gd name="connsiteY12" fmla="*/ 78058 h 319872"/>
                <a:gd name="connsiteX13" fmla="*/ 1257300 w 1866900"/>
                <a:gd name="connsiteY13" fmla="*/ 68533 h 319872"/>
                <a:gd name="connsiteX14" fmla="*/ 1333500 w 1866900"/>
                <a:gd name="connsiteY14" fmla="*/ 278083 h 319872"/>
                <a:gd name="connsiteX15" fmla="*/ 1533525 w 1866900"/>
                <a:gd name="connsiteY15" fmla="*/ 249508 h 319872"/>
                <a:gd name="connsiteX16" fmla="*/ 1543050 w 1866900"/>
                <a:gd name="connsiteY16" fmla="*/ 30433 h 319872"/>
                <a:gd name="connsiteX17" fmla="*/ 1695450 w 1866900"/>
                <a:gd name="connsiteY17" fmla="*/ 30433 h 319872"/>
                <a:gd name="connsiteX18" fmla="*/ 1762125 w 1866900"/>
                <a:gd name="connsiteY18" fmla="*/ 297133 h 319872"/>
                <a:gd name="connsiteX19" fmla="*/ 1866900 w 1866900"/>
                <a:gd name="connsiteY19" fmla="*/ 287608 h 31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6900" h="319872">
                  <a:moveTo>
                    <a:pt x="0" y="211408"/>
                  </a:moveTo>
                  <a:cubicBezTo>
                    <a:pt x="42862" y="124889"/>
                    <a:pt x="85725" y="38371"/>
                    <a:pt x="133350" y="39958"/>
                  </a:cubicBezTo>
                  <a:cubicBezTo>
                    <a:pt x="180975" y="41545"/>
                    <a:pt x="242888" y="190771"/>
                    <a:pt x="285750" y="220933"/>
                  </a:cubicBezTo>
                  <a:cubicBezTo>
                    <a:pt x="328612" y="251095"/>
                    <a:pt x="355600" y="251096"/>
                    <a:pt x="390525" y="220933"/>
                  </a:cubicBezTo>
                  <a:cubicBezTo>
                    <a:pt x="425450" y="190770"/>
                    <a:pt x="463550" y="63770"/>
                    <a:pt x="495300" y="39958"/>
                  </a:cubicBezTo>
                  <a:cubicBezTo>
                    <a:pt x="527050" y="16146"/>
                    <a:pt x="555625" y="43133"/>
                    <a:pt x="581025" y="78058"/>
                  </a:cubicBezTo>
                  <a:cubicBezTo>
                    <a:pt x="606425" y="112983"/>
                    <a:pt x="617538" y="220933"/>
                    <a:pt x="647700" y="249508"/>
                  </a:cubicBezTo>
                  <a:cubicBezTo>
                    <a:pt x="677862" y="278083"/>
                    <a:pt x="736600" y="278083"/>
                    <a:pt x="762000" y="249508"/>
                  </a:cubicBezTo>
                  <a:cubicBezTo>
                    <a:pt x="787400" y="220933"/>
                    <a:pt x="774700" y="105045"/>
                    <a:pt x="800100" y="78058"/>
                  </a:cubicBezTo>
                  <a:cubicBezTo>
                    <a:pt x="825500" y="51070"/>
                    <a:pt x="882650" y="57421"/>
                    <a:pt x="914400" y="87583"/>
                  </a:cubicBezTo>
                  <a:cubicBezTo>
                    <a:pt x="946150" y="117745"/>
                    <a:pt x="965200" y="230458"/>
                    <a:pt x="990600" y="259033"/>
                  </a:cubicBezTo>
                  <a:cubicBezTo>
                    <a:pt x="1016000" y="287608"/>
                    <a:pt x="1044575" y="289195"/>
                    <a:pt x="1066800" y="259033"/>
                  </a:cubicBezTo>
                  <a:cubicBezTo>
                    <a:pt x="1089025" y="228871"/>
                    <a:pt x="1092200" y="109808"/>
                    <a:pt x="1123950" y="78058"/>
                  </a:cubicBezTo>
                  <a:cubicBezTo>
                    <a:pt x="1155700" y="46308"/>
                    <a:pt x="1222375" y="35195"/>
                    <a:pt x="1257300" y="68533"/>
                  </a:cubicBezTo>
                  <a:cubicBezTo>
                    <a:pt x="1292225" y="101870"/>
                    <a:pt x="1287463" y="247921"/>
                    <a:pt x="1333500" y="278083"/>
                  </a:cubicBezTo>
                  <a:cubicBezTo>
                    <a:pt x="1379537" y="308245"/>
                    <a:pt x="1498600" y="290783"/>
                    <a:pt x="1533525" y="249508"/>
                  </a:cubicBezTo>
                  <a:cubicBezTo>
                    <a:pt x="1568450" y="208233"/>
                    <a:pt x="1516062" y="66946"/>
                    <a:pt x="1543050" y="30433"/>
                  </a:cubicBezTo>
                  <a:cubicBezTo>
                    <a:pt x="1570038" y="-6080"/>
                    <a:pt x="1658938" y="-14017"/>
                    <a:pt x="1695450" y="30433"/>
                  </a:cubicBezTo>
                  <a:cubicBezTo>
                    <a:pt x="1731962" y="74883"/>
                    <a:pt x="1733550" y="254271"/>
                    <a:pt x="1762125" y="297133"/>
                  </a:cubicBezTo>
                  <a:cubicBezTo>
                    <a:pt x="1790700" y="339995"/>
                    <a:pt x="1828800" y="313801"/>
                    <a:pt x="1866900" y="287608"/>
                  </a:cubicBezTo>
                </a:path>
              </a:pathLst>
            </a:custGeom>
            <a:solidFill>
              <a:schemeClr val="accent1">
                <a:lumMod val="60000"/>
                <a:lumOff val="4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4" name="Straight Connector 23">
              <a:extLst>
                <a:ext uri="{FF2B5EF4-FFF2-40B4-BE49-F238E27FC236}">
                  <a16:creationId xmlns:a16="http://schemas.microsoft.com/office/drawing/2014/main" id="{DA9E1C39-F20E-FCE5-5FDE-DBAE290B7246}"/>
                </a:ext>
              </a:extLst>
            </p:cNvPr>
            <p:cNvCxnSpPr>
              <a:cxnSpLocks/>
            </p:cNvCxnSpPr>
            <p:nvPr/>
          </p:nvCxnSpPr>
          <p:spPr>
            <a:xfrm flipH="1">
              <a:off x="6060084" y="2584452"/>
              <a:ext cx="93188" cy="249508"/>
            </a:xfrm>
            <a:prstGeom prst="line">
              <a:avLst/>
            </a:prstGeom>
            <a:ln w="698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F22E1709-0F73-0954-3D37-CC6232032042}"/>
              </a:ext>
            </a:extLst>
          </p:cNvPr>
          <p:cNvSpPr/>
          <p:nvPr/>
        </p:nvSpPr>
        <p:spPr>
          <a:xfrm>
            <a:off x="848283" y="1337934"/>
            <a:ext cx="4159786" cy="2232636"/>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94870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56CED-FA11-9C72-55D3-B832DEDFB082}"/>
              </a:ext>
            </a:extLst>
          </p:cNvPr>
          <p:cNvSpPr>
            <a:spLocks noGrp="1"/>
          </p:cNvSpPr>
          <p:nvPr>
            <p:ph type="title"/>
          </p:nvPr>
        </p:nvSpPr>
        <p:spPr/>
        <p:txBody>
          <a:bodyPr/>
          <a:lstStyle/>
          <a:p>
            <a:r>
              <a:rPr lang="en-US" dirty="0"/>
              <a:t>A million possible methods</a:t>
            </a:r>
          </a:p>
        </p:txBody>
      </p:sp>
      <p:sp>
        <p:nvSpPr>
          <p:cNvPr id="3" name="Content Placeholder 2">
            <a:extLst>
              <a:ext uri="{FF2B5EF4-FFF2-40B4-BE49-F238E27FC236}">
                <a16:creationId xmlns:a16="http://schemas.microsoft.com/office/drawing/2014/main" id="{D90A8CA9-3D80-64D0-D870-B381A85C55C1}"/>
              </a:ext>
            </a:extLst>
          </p:cNvPr>
          <p:cNvSpPr>
            <a:spLocks noGrp="1"/>
          </p:cNvSpPr>
          <p:nvPr>
            <p:ph idx="1"/>
          </p:nvPr>
        </p:nvSpPr>
        <p:spPr>
          <a:xfrm>
            <a:off x="838200" y="1825625"/>
            <a:ext cx="10515600" cy="3853363"/>
          </a:xfrm>
        </p:spPr>
        <p:txBody>
          <a:bodyPr/>
          <a:lstStyle/>
          <a:p>
            <a:r>
              <a:rPr lang="en-US" dirty="0"/>
              <a:t>Least-squares linear regression</a:t>
            </a:r>
          </a:p>
          <a:p>
            <a:r>
              <a:rPr lang="en-US" dirty="0"/>
              <a:t>LASSO regression (penalizing model complexity)</a:t>
            </a:r>
          </a:p>
          <a:p>
            <a:pPr lvl="1"/>
            <a:r>
              <a:rPr lang="en-US" dirty="0"/>
              <a:t>Least Absolute Shrinkage and Selection Operator</a:t>
            </a:r>
          </a:p>
          <a:p>
            <a:r>
              <a:rPr lang="en-US" dirty="0"/>
              <a:t>MARSS</a:t>
            </a:r>
          </a:p>
          <a:p>
            <a:pPr lvl="1"/>
            <a:r>
              <a:rPr lang="en-US" dirty="0"/>
              <a:t>Multivariate autoregression state space</a:t>
            </a:r>
          </a:p>
          <a:p>
            <a:endParaRPr lang="en-US" dirty="0"/>
          </a:p>
          <a:p>
            <a:endParaRPr lang="en-US" dirty="0"/>
          </a:p>
          <a:p>
            <a:r>
              <a:rPr lang="en-US" dirty="0"/>
              <a:t>Lasso results presented here</a:t>
            </a:r>
          </a:p>
        </p:txBody>
      </p:sp>
      <p:sp>
        <p:nvSpPr>
          <p:cNvPr id="4" name="Slide Number Placeholder 3">
            <a:extLst>
              <a:ext uri="{FF2B5EF4-FFF2-40B4-BE49-F238E27FC236}">
                <a16:creationId xmlns:a16="http://schemas.microsoft.com/office/drawing/2014/main" id="{A12CF9A0-1D73-6509-B695-87DA5A7731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49991A-064A-CE4A-B518-ADBA70FA0A2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27969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D0A4837-47A9-4EAA-CFA7-8923C4461D99}"/>
              </a:ext>
            </a:extLst>
          </p:cNvPr>
          <p:cNvSpPr>
            <a:spLocks noGrp="1"/>
          </p:cNvSpPr>
          <p:nvPr>
            <p:ph type="title"/>
          </p:nvPr>
        </p:nvSpPr>
        <p:spPr/>
        <p:txBody>
          <a:bodyPr/>
          <a:lstStyle/>
          <a:p>
            <a:r>
              <a:rPr lang="en-US" dirty="0"/>
              <a:t>Data sources</a:t>
            </a:r>
          </a:p>
        </p:txBody>
      </p:sp>
      <p:sp>
        <p:nvSpPr>
          <p:cNvPr id="13" name="Content Placeholder 12">
            <a:extLst>
              <a:ext uri="{FF2B5EF4-FFF2-40B4-BE49-F238E27FC236}">
                <a16:creationId xmlns:a16="http://schemas.microsoft.com/office/drawing/2014/main" id="{226870A1-DB73-E1F7-5751-3F0F3FEF12FD}"/>
              </a:ext>
            </a:extLst>
          </p:cNvPr>
          <p:cNvSpPr>
            <a:spLocks noGrp="1"/>
          </p:cNvSpPr>
          <p:nvPr>
            <p:ph idx="1"/>
          </p:nvPr>
        </p:nvSpPr>
        <p:spPr>
          <a:xfrm>
            <a:off x="838200" y="1825625"/>
            <a:ext cx="5131526" cy="3865161"/>
          </a:xfrm>
        </p:spPr>
        <p:txBody>
          <a:bodyPr/>
          <a:lstStyle/>
          <a:p>
            <a:r>
              <a:rPr lang="en-US" dirty="0"/>
              <a:t>Functional flows calculated from Fort Jones gauge daily flow data</a:t>
            </a:r>
          </a:p>
          <a:p>
            <a:pPr lvl="1"/>
            <a:r>
              <a:rPr lang="en-US" dirty="0"/>
              <a:t>Min. dry season flow</a:t>
            </a:r>
          </a:p>
          <a:p>
            <a:pPr lvl="1"/>
            <a:r>
              <a:rPr lang="en-US" dirty="0"/>
              <a:t>Wet season duration</a:t>
            </a:r>
          </a:p>
          <a:p>
            <a:pPr lvl="1"/>
            <a:r>
              <a:rPr lang="en-US" dirty="0"/>
              <a:t>Spring recession rate of change</a:t>
            </a:r>
          </a:p>
          <a:p>
            <a:endParaRPr lang="en-US" dirty="0"/>
          </a:p>
          <a:p>
            <a:r>
              <a:rPr lang="en-US" dirty="0"/>
              <a:t>Ecological observations (</a:t>
            </a:r>
            <a:r>
              <a:rPr lang="en-US" i="1" dirty="0"/>
              <a:t>n</a:t>
            </a:r>
            <a:r>
              <a:rPr lang="en-US" dirty="0"/>
              <a:t> = 15 to 21 years), FCF and RST</a:t>
            </a:r>
          </a:p>
        </p:txBody>
      </p:sp>
      <p:sp>
        <p:nvSpPr>
          <p:cNvPr id="4" name="Slide Number Placeholder 3">
            <a:extLst>
              <a:ext uri="{FF2B5EF4-FFF2-40B4-BE49-F238E27FC236}">
                <a16:creationId xmlns:a16="http://schemas.microsoft.com/office/drawing/2014/main" id="{6705854A-AE8A-B8DF-BAAD-78D8B1D7D5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49991A-064A-CE4A-B518-ADBA70FA0A2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Picture 5" descr="A map of a mountain with a map of the mountains&#10;&#10;Description automatically generated">
            <a:extLst>
              <a:ext uri="{FF2B5EF4-FFF2-40B4-BE49-F238E27FC236}">
                <a16:creationId xmlns:a16="http://schemas.microsoft.com/office/drawing/2014/main" id="{CD47E8E5-0111-A9ED-4F4A-E4266A5866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20018" y="0"/>
            <a:ext cx="5783856" cy="6858000"/>
          </a:xfrm>
          <a:prstGeom prst="rect">
            <a:avLst/>
          </a:prstGeom>
        </p:spPr>
      </p:pic>
    </p:spTree>
    <p:extLst>
      <p:ext uri="{BB962C8B-B14F-4D97-AF65-F5344CB8AC3E}">
        <p14:creationId xmlns:p14="http://schemas.microsoft.com/office/powerpoint/2010/main" val="3402789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art with numbers and colors&#10;&#10;Description automatically generated with medium confidence">
            <a:extLst>
              <a:ext uri="{FF2B5EF4-FFF2-40B4-BE49-F238E27FC236}">
                <a16:creationId xmlns:a16="http://schemas.microsoft.com/office/drawing/2014/main" id="{7844ECB2-F009-E6AD-5799-45D59998E7F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10130" y="619542"/>
            <a:ext cx="5458650" cy="6238457"/>
          </a:xfrm>
          <a:prstGeom prst="rect">
            <a:avLst/>
          </a:prstGeom>
        </p:spPr>
      </p:pic>
      <p:sp>
        <p:nvSpPr>
          <p:cNvPr id="10" name="Title 9">
            <a:extLst>
              <a:ext uri="{FF2B5EF4-FFF2-40B4-BE49-F238E27FC236}">
                <a16:creationId xmlns:a16="http://schemas.microsoft.com/office/drawing/2014/main" id="{574F8820-D84B-67E0-4335-463D11D2162F}"/>
              </a:ext>
            </a:extLst>
          </p:cNvPr>
          <p:cNvSpPr>
            <a:spLocks noGrp="1"/>
          </p:cNvSpPr>
          <p:nvPr>
            <p:ph type="title"/>
          </p:nvPr>
        </p:nvSpPr>
        <p:spPr/>
        <p:txBody>
          <a:bodyPr/>
          <a:lstStyle/>
          <a:p>
            <a:r>
              <a:rPr lang="en-US" dirty="0"/>
              <a:t>Flow-Ecology Correlations</a:t>
            </a:r>
          </a:p>
        </p:txBody>
      </p:sp>
      <p:sp>
        <p:nvSpPr>
          <p:cNvPr id="11" name="Content Placeholder 10">
            <a:extLst>
              <a:ext uri="{FF2B5EF4-FFF2-40B4-BE49-F238E27FC236}">
                <a16:creationId xmlns:a16="http://schemas.microsoft.com/office/drawing/2014/main" id="{D3E19660-9373-CDDA-A9A0-4699E0D3CDBE}"/>
              </a:ext>
            </a:extLst>
          </p:cNvPr>
          <p:cNvSpPr>
            <a:spLocks noGrp="1"/>
          </p:cNvSpPr>
          <p:nvPr>
            <p:ph idx="1"/>
          </p:nvPr>
        </p:nvSpPr>
        <p:spPr>
          <a:xfrm>
            <a:off x="838200" y="1825625"/>
            <a:ext cx="4843671" cy="4372479"/>
          </a:xfrm>
        </p:spPr>
        <p:txBody>
          <a:bodyPr/>
          <a:lstStyle/>
          <a:p>
            <a:r>
              <a:rPr lang="en-US" dirty="0"/>
              <a:t>Pearson’s R (&gt;0.4) between (Z-score standardized) flow data and (log-transformed) ecological observations</a:t>
            </a:r>
          </a:p>
          <a:p>
            <a:endParaRPr lang="en-US" dirty="0"/>
          </a:p>
          <a:p>
            <a:r>
              <a:rPr lang="en-US" dirty="0"/>
              <a:t>Which obs. metric is most predictable for each species?</a:t>
            </a:r>
          </a:p>
          <a:p>
            <a:pPr lvl="1"/>
            <a:r>
              <a:rPr lang="en-US" dirty="0"/>
              <a:t>Coho smolts per female </a:t>
            </a:r>
          </a:p>
          <a:p>
            <a:pPr lvl="1"/>
            <a:r>
              <a:rPr lang="en-US" dirty="0"/>
              <a:t>Chinook juveniles per adult</a:t>
            </a:r>
          </a:p>
          <a:p>
            <a:endParaRPr lang="en-US" dirty="0"/>
          </a:p>
        </p:txBody>
      </p:sp>
      <p:sp>
        <p:nvSpPr>
          <p:cNvPr id="2" name="Slide Number Placeholder 1">
            <a:extLst>
              <a:ext uri="{FF2B5EF4-FFF2-40B4-BE49-F238E27FC236}">
                <a16:creationId xmlns:a16="http://schemas.microsoft.com/office/drawing/2014/main" id="{FB2C0735-12A8-6592-394F-64395A9E93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8F9B19-9008-1047-97F4-4FD9B9528B45}"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87157C5B-CEA5-54D4-D1F3-1844DECE353B}"/>
              </a:ext>
            </a:extLst>
          </p:cNvPr>
          <p:cNvSpPr txBox="1"/>
          <p:nvPr/>
        </p:nvSpPr>
        <p:spPr>
          <a:xfrm>
            <a:off x="8309114" y="292412"/>
            <a:ext cx="3126882"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charset="0"/>
                <a:ea typeface="+mn-ea"/>
                <a:cs typeface="+mn-cs"/>
              </a:rPr>
              <a:t>Ecological Observations</a:t>
            </a:r>
          </a:p>
        </p:txBody>
      </p:sp>
      <p:sp>
        <p:nvSpPr>
          <p:cNvPr id="15" name="TextBox 14">
            <a:extLst>
              <a:ext uri="{FF2B5EF4-FFF2-40B4-BE49-F238E27FC236}">
                <a16:creationId xmlns:a16="http://schemas.microsoft.com/office/drawing/2014/main" id="{5B5251D1-5ECC-C340-8DEB-90AAF61ECADC}"/>
              </a:ext>
            </a:extLst>
          </p:cNvPr>
          <p:cNvSpPr txBox="1"/>
          <p:nvPr/>
        </p:nvSpPr>
        <p:spPr>
          <a:xfrm rot="16200000">
            <a:off x="4757410" y="3751409"/>
            <a:ext cx="2964273"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charset="0"/>
                <a:ea typeface="+mn-ea"/>
                <a:cs typeface="+mn-cs"/>
              </a:rPr>
              <a:t>Flow Metrics (abbrev.)</a:t>
            </a:r>
          </a:p>
        </p:txBody>
      </p:sp>
    </p:spTree>
    <p:extLst>
      <p:ext uri="{BB962C8B-B14F-4D97-AF65-F5344CB8AC3E}">
        <p14:creationId xmlns:p14="http://schemas.microsoft.com/office/powerpoint/2010/main" val="2344793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DBCD95-30D9-5292-4626-61F586E57668}"/>
              </a:ext>
            </a:extLst>
          </p:cNvPr>
          <p:cNvSpPr>
            <a:spLocks noGrp="1"/>
          </p:cNvSpPr>
          <p:nvPr>
            <p:ph type="title"/>
          </p:nvPr>
        </p:nvSpPr>
        <p:spPr>
          <a:xfrm>
            <a:off x="838200" y="732443"/>
            <a:ext cx="5453270" cy="590931"/>
          </a:xfrm>
        </p:spPr>
        <p:txBody>
          <a:bodyPr/>
          <a:lstStyle/>
          <a:p>
            <a:r>
              <a:rPr lang="en-US" dirty="0"/>
              <a:t>Statistical model from lasso regression</a:t>
            </a:r>
          </a:p>
        </p:txBody>
      </p:sp>
      <p:sp>
        <p:nvSpPr>
          <p:cNvPr id="7" name="Content Placeholder 6">
            <a:extLst>
              <a:ext uri="{FF2B5EF4-FFF2-40B4-BE49-F238E27FC236}">
                <a16:creationId xmlns:a16="http://schemas.microsoft.com/office/drawing/2014/main" id="{9335C32E-B858-128E-2C04-440C49FD728D}"/>
              </a:ext>
            </a:extLst>
          </p:cNvPr>
          <p:cNvSpPr>
            <a:spLocks noGrp="1"/>
          </p:cNvSpPr>
          <p:nvPr>
            <p:ph idx="1"/>
          </p:nvPr>
        </p:nvSpPr>
        <p:spPr>
          <a:xfrm>
            <a:off x="838200" y="1825625"/>
            <a:ext cx="5257800" cy="3349122"/>
          </a:xfrm>
        </p:spPr>
        <p:txBody>
          <a:bodyPr/>
          <a:lstStyle/>
          <a:p>
            <a:r>
              <a:rPr lang="en-US" dirty="0"/>
              <a:t>Flow predicts approx. % of variation:</a:t>
            </a:r>
          </a:p>
          <a:p>
            <a:pPr lvl="1"/>
            <a:r>
              <a:rPr lang="en-US" dirty="0"/>
              <a:t>Coho: 60%</a:t>
            </a:r>
          </a:p>
          <a:p>
            <a:pPr lvl="1"/>
            <a:r>
              <a:rPr lang="en-US" dirty="0"/>
              <a:t>Chinook: 50%</a:t>
            </a:r>
          </a:p>
          <a:p>
            <a:pPr lvl="1"/>
            <a:endParaRPr lang="en-US" dirty="0"/>
          </a:p>
          <a:p>
            <a:r>
              <a:rPr lang="en-US" dirty="0"/>
              <a:t>Balance between explaining as much variation as possible without overfitting</a:t>
            </a:r>
          </a:p>
        </p:txBody>
      </p:sp>
      <p:sp>
        <p:nvSpPr>
          <p:cNvPr id="3" name="Slide Number Placeholder 2">
            <a:extLst>
              <a:ext uri="{FF2B5EF4-FFF2-40B4-BE49-F238E27FC236}">
                <a16:creationId xmlns:a16="http://schemas.microsoft.com/office/drawing/2014/main" id="{66FE8F3D-9B21-FF6C-2048-09CF416FB1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1777E2-D620-B047-A672-D6ACE96FF915}"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8" name="Picture" descr="Figure 8: Annual observed and predicted values of coho smolt produced per female spawner (coho spf, top panel) and Chinook juveniles produced per adult spawner (Chinook jpa, lower panel). Predicted quantities (black dots) are shown as Hydrologic Benefit (HB) function values. The predicted and observed values are plotted by each cohort’s Brood Year. ">
            <a:extLst>
              <a:ext uri="{FF2B5EF4-FFF2-40B4-BE49-F238E27FC236}">
                <a16:creationId xmlns:a16="http://schemas.microsoft.com/office/drawing/2014/main" id="{B53E7E15-19CC-CEA2-A9E1-B6D93EBAC42F}"/>
              </a:ext>
            </a:extLst>
          </p:cNvPr>
          <p:cNvPicPr/>
          <p:nvPr/>
        </p:nvPicPr>
        <p:blipFill>
          <a:blip r:embed="rId2" cstate="email">
            <a:extLst>
              <a:ext uri="{28A0092B-C50C-407E-A947-70E740481C1C}">
                <a14:useLocalDpi xmlns:a14="http://schemas.microsoft.com/office/drawing/2010/main"/>
              </a:ext>
            </a:extLst>
          </a:blip>
          <a:stretch>
            <a:fillRect/>
          </a:stretch>
        </p:blipFill>
        <p:spPr bwMode="auto">
          <a:xfrm>
            <a:off x="6450496" y="286387"/>
            <a:ext cx="5334000" cy="6095365"/>
          </a:xfrm>
          <a:prstGeom prst="rect">
            <a:avLst/>
          </a:prstGeom>
          <a:noFill/>
          <a:ln w="9525">
            <a:noFill/>
            <a:headEnd/>
            <a:tailEnd/>
          </a:ln>
        </p:spPr>
      </p:pic>
    </p:spTree>
    <p:extLst>
      <p:ext uri="{BB962C8B-B14F-4D97-AF65-F5344CB8AC3E}">
        <p14:creationId xmlns:p14="http://schemas.microsoft.com/office/powerpoint/2010/main" val="14897379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D0511A-8212-4C95-9141-E7A04120600D}"/>
              </a:ext>
            </a:extLst>
          </p:cNvPr>
          <p:cNvSpPr>
            <a:spLocks noGrp="1"/>
          </p:cNvSpPr>
          <p:nvPr>
            <p:ph type="title"/>
          </p:nvPr>
        </p:nvSpPr>
        <p:spPr>
          <a:xfrm>
            <a:off x="838200" y="732443"/>
            <a:ext cx="5393635" cy="590931"/>
          </a:xfrm>
        </p:spPr>
        <p:txBody>
          <a:bodyPr/>
          <a:lstStyle/>
          <a:p>
            <a:r>
              <a:rPr lang="en-US" dirty="0"/>
              <a:t>Which predictors are important?</a:t>
            </a:r>
          </a:p>
        </p:txBody>
      </p:sp>
      <p:sp>
        <p:nvSpPr>
          <p:cNvPr id="6" name="Content Placeholder 5">
            <a:extLst>
              <a:ext uri="{FF2B5EF4-FFF2-40B4-BE49-F238E27FC236}">
                <a16:creationId xmlns:a16="http://schemas.microsoft.com/office/drawing/2014/main" id="{8B9D6B61-42A3-3E99-657C-04BD47DC38AB}"/>
              </a:ext>
            </a:extLst>
          </p:cNvPr>
          <p:cNvSpPr>
            <a:spLocks noGrp="1"/>
          </p:cNvSpPr>
          <p:nvPr>
            <p:ph idx="1"/>
          </p:nvPr>
        </p:nvSpPr>
        <p:spPr>
          <a:xfrm>
            <a:off x="838199" y="1825625"/>
            <a:ext cx="5489715" cy="4168321"/>
          </a:xfrm>
        </p:spPr>
        <p:txBody>
          <a:bodyPr/>
          <a:lstStyle/>
          <a:p>
            <a:r>
              <a:rPr lang="en-US" sz="2400" dirty="0"/>
              <a:t>Coho smolt per female</a:t>
            </a:r>
          </a:p>
          <a:p>
            <a:pPr lvl="1"/>
            <a:r>
              <a:rPr lang="en-US" sz="2000" dirty="0"/>
              <a:t>Wet season duration (as eggs)</a:t>
            </a:r>
          </a:p>
          <a:p>
            <a:pPr lvl="1"/>
            <a:r>
              <a:rPr lang="en-US" sz="2000" dirty="0"/>
              <a:t>Fall flow increase (as juv. fish)</a:t>
            </a:r>
          </a:p>
          <a:p>
            <a:pPr lvl="1"/>
            <a:r>
              <a:rPr lang="en-US" sz="2000" dirty="0"/>
              <a:t>Rate of spring recession (as </a:t>
            </a:r>
            <a:r>
              <a:rPr lang="en-US" sz="2000" dirty="0" err="1"/>
              <a:t>outmigrating</a:t>
            </a:r>
            <a:r>
              <a:rPr lang="en-US" sz="2000" dirty="0"/>
              <a:t> smolt)</a:t>
            </a:r>
          </a:p>
          <a:p>
            <a:pPr lvl="1"/>
            <a:r>
              <a:rPr lang="en-US" sz="2000" b="1" dirty="0"/>
              <a:t>Date of fall flow increase (&gt;120 </a:t>
            </a:r>
            <a:r>
              <a:rPr lang="en-US" sz="2000" b="1" dirty="0" err="1"/>
              <a:t>cfs</a:t>
            </a:r>
            <a:r>
              <a:rPr lang="en-US" sz="2000" b="1" dirty="0"/>
              <a:t>)</a:t>
            </a:r>
            <a:endParaRPr lang="en-US" sz="1600" b="1" dirty="0"/>
          </a:p>
          <a:p>
            <a:pPr lvl="1"/>
            <a:endParaRPr lang="en-US" sz="2000" dirty="0"/>
          </a:p>
          <a:p>
            <a:r>
              <a:rPr lang="en-US" sz="2400" dirty="0"/>
              <a:t>Chinook juveniles per adult</a:t>
            </a:r>
          </a:p>
          <a:p>
            <a:pPr lvl="1"/>
            <a:r>
              <a:rPr lang="en-US" sz="2000" b="1" dirty="0"/>
              <a:t>Wet season baseflow magnitude</a:t>
            </a:r>
            <a:r>
              <a:rPr lang="en-US" sz="2000" dirty="0"/>
              <a:t> and duration </a:t>
            </a:r>
            <a:endParaRPr lang="en-US" sz="2000" b="1" dirty="0"/>
          </a:p>
          <a:p>
            <a:pPr lvl="1"/>
            <a:r>
              <a:rPr lang="en-US" sz="2000" dirty="0"/>
              <a:t>Rate of spring recession</a:t>
            </a:r>
          </a:p>
          <a:p>
            <a:pPr lvl="1"/>
            <a:endParaRPr lang="en-US" sz="2000" dirty="0"/>
          </a:p>
        </p:txBody>
      </p:sp>
      <p:sp>
        <p:nvSpPr>
          <p:cNvPr id="2" name="Slide Number Placeholder 1">
            <a:extLst>
              <a:ext uri="{FF2B5EF4-FFF2-40B4-BE49-F238E27FC236}">
                <a16:creationId xmlns:a16="http://schemas.microsoft.com/office/drawing/2014/main" id="{764B9D24-CE6A-5F8F-80B0-98F38E2D22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8F9B19-9008-1047-97F4-4FD9B9528B45}"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descr="Figure 9: Contributions to annual Hydrologic Benefit values (coho spf-equivalent, top panel, and Chinook jpa-equivalent, lower panel). A positive value indicates that a greater quantity contributes a positive value to the predicted ecological outcome in that cohort (e.g., a later spring disconnection produces more predicted coho spf). A negative value indicates that a larger number contributes a negative value to the predicted outcome (e.g., a later fall reconnection date produces fewer predicted coho spf in that cohort).">
            <a:extLst>
              <a:ext uri="{FF2B5EF4-FFF2-40B4-BE49-F238E27FC236}">
                <a16:creationId xmlns:a16="http://schemas.microsoft.com/office/drawing/2014/main" id="{BD0BE823-B71B-9354-0B68-E4CE9FF020E9}"/>
              </a:ext>
            </a:extLst>
          </p:cNvPr>
          <p:cNvPicPr/>
          <p:nvPr/>
        </p:nvPicPr>
        <p:blipFill>
          <a:blip r:embed="rId2" cstate="email">
            <a:extLst>
              <a:ext uri="{28A0092B-C50C-407E-A947-70E740481C1C}">
                <a14:useLocalDpi xmlns:a14="http://schemas.microsoft.com/office/drawing/2010/main"/>
              </a:ext>
            </a:extLst>
          </a:blip>
          <a:stretch>
            <a:fillRect/>
          </a:stretch>
        </p:blipFill>
        <p:spPr bwMode="auto">
          <a:xfrm>
            <a:off x="6486939" y="285752"/>
            <a:ext cx="5334000" cy="6096000"/>
          </a:xfrm>
          <a:prstGeom prst="rect">
            <a:avLst/>
          </a:prstGeom>
          <a:noFill/>
          <a:ln w="9525">
            <a:noFill/>
            <a:headEnd/>
            <a:tailEnd/>
          </a:ln>
        </p:spPr>
      </p:pic>
    </p:spTree>
    <p:extLst>
      <p:ext uri="{BB962C8B-B14F-4D97-AF65-F5344CB8AC3E}">
        <p14:creationId xmlns:p14="http://schemas.microsoft.com/office/powerpoint/2010/main" val="41027913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9914A-CD46-D7BA-BB9B-AD0365A9DC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5494B3-75EE-E0C9-969E-D686CE3362A5}"/>
              </a:ext>
            </a:extLst>
          </p:cNvPr>
          <p:cNvSpPr>
            <a:spLocks noGrp="1"/>
          </p:cNvSpPr>
          <p:nvPr>
            <p:ph type="title"/>
          </p:nvPr>
        </p:nvSpPr>
        <p:spPr/>
        <p:txBody>
          <a:bodyPr/>
          <a:lstStyle/>
          <a:p>
            <a:r>
              <a:rPr lang="en-US" dirty="0"/>
              <a:t>Coho vs Chinook differences</a:t>
            </a:r>
          </a:p>
        </p:txBody>
      </p:sp>
      <p:sp>
        <p:nvSpPr>
          <p:cNvPr id="5" name="Content Placeholder 4">
            <a:extLst>
              <a:ext uri="{FF2B5EF4-FFF2-40B4-BE49-F238E27FC236}">
                <a16:creationId xmlns:a16="http://schemas.microsoft.com/office/drawing/2014/main" id="{E5DE5A79-A082-03E2-4413-625F892A7CF8}"/>
              </a:ext>
            </a:extLst>
          </p:cNvPr>
          <p:cNvSpPr>
            <a:spLocks noGrp="1"/>
          </p:cNvSpPr>
          <p:nvPr>
            <p:ph idx="1"/>
          </p:nvPr>
        </p:nvSpPr>
        <p:spPr>
          <a:xfrm>
            <a:off x="838200" y="1825625"/>
            <a:ext cx="10515600" cy="2305246"/>
          </a:xfrm>
        </p:spPr>
        <p:txBody>
          <a:bodyPr/>
          <a:lstStyle/>
          <a:p>
            <a:r>
              <a:rPr lang="en-US" dirty="0"/>
              <a:t>Biggest single factor for</a:t>
            </a:r>
          </a:p>
          <a:p>
            <a:pPr lvl="1"/>
            <a:r>
              <a:rPr lang="en-US" dirty="0"/>
              <a:t>Coho: earlier fall flow timing</a:t>
            </a:r>
          </a:p>
          <a:p>
            <a:pPr lvl="1"/>
            <a:r>
              <a:rPr lang="en-US" dirty="0"/>
              <a:t>Chinook: lower wet season baseflow (i.e. scour)</a:t>
            </a:r>
          </a:p>
          <a:p>
            <a:endParaRPr lang="en-US" dirty="0"/>
          </a:p>
          <a:p>
            <a:r>
              <a:rPr lang="en-US" dirty="0"/>
              <a:t>Chinook model cannot predict high values (“good years”)</a:t>
            </a:r>
          </a:p>
        </p:txBody>
      </p:sp>
      <p:sp>
        <p:nvSpPr>
          <p:cNvPr id="4" name="Slide Number Placeholder 3">
            <a:extLst>
              <a:ext uri="{FF2B5EF4-FFF2-40B4-BE49-F238E27FC236}">
                <a16:creationId xmlns:a16="http://schemas.microsoft.com/office/drawing/2014/main" id="{1660D905-D2A0-D03F-E315-4F29DAB85A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49991A-064A-CE4A-B518-ADBA70FA0A2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78587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7"/>
          <p:cNvSpPr txBox="1">
            <a:spLocks noGrp="1"/>
          </p:cNvSpPr>
          <p:nvPr>
            <p:ph type="title"/>
          </p:nvPr>
        </p:nvSpPr>
        <p:spPr>
          <a:xfrm>
            <a:off x="831850" y="1709738"/>
            <a:ext cx="10515600" cy="251770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dirty="0">
                <a:solidFill>
                  <a:schemeClr val="tx1">
                    <a:lumMod val="65000"/>
                    <a:lumOff val="35000"/>
                  </a:schemeClr>
                </a:solidFill>
              </a:rPr>
              <a:t>Projects in the Basin</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8F30F-21DF-06DC-E876-DBFBFC1F59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BC7276-FB34-A851-4FD4-BC932FDA2603}"/>
              </a:ext>
            </a:extLst>
          </p:cNvPr>
          <p:cNvSpPr>
            <a:spLocks noGrp="1"/>
          </p:cNvSpPr>
          <p:nvPr>
            <p:ph type="title"/>
          </p:nvPr>
        </p:nvSpPr>
        <p:spPr/>
        <p:txBody>
          <a:bodyPr/>
          <a:lstStyle/>
          <a:p>
            <a:r>
              <a:rPr lang="en-US" dirty="0"/>
              <a:t>Conclusions and disclaimers</a:t>
            </a:r>
          </a:p>
        </p:txBody>
      </p:sp>
      <p:sp>
        <p:nvSpPr>
          <p:cNvPr id="3" name="Content Placeholder 2">
            <a:extLst>
              <a:ext uri="{FF2B5EF4-FFF2-40B4-BE49-F238E27FC236}">
                <a16:creationId xmlns:a16="http://schemas.microsoft.com/office/drawing/2014/main" id="{448EE587-3BE3-F632-8359-8DD8625545BE}"/>
              </a:ext>
            </a:extLst>
          </p:cNvPr>
          <p:cNvSpPr>
            <a:spLocks noGrp="1"/>
          </p:cNvSpPr>
          <p:nvPr>
            <p:ph idx="1"/>
          </p:nvPr>
        </p:nvSpPr>
        <p:spPr>
          <a:xfrm>
            <a:off x="838200" y="1825625"/>
            <a:ext cx="10515600" cy="4564839"/>
          </a:xfrm>
        </p:spPr>
        <p:txBody>
          <a:bodyPr/>
          <a:lstStyle/>
          <a:p>
            <a:r>
              <a:rPr lang="en-US" sz="2400" dirty="0"/>
              <a:t>With a small ecological dataset, these findings (such as which flows are most important) are highly sensitive to new observations</a:t>
            </a:r>
          </a:p>
          <a:p>
            <a:endParaRPr lang="en-US" sz="2400" dirty="0"/>
          </a:p>
          <a:p>
            <a:r>
              <a:rPr lang="en-US" sz="2400" dirty="0"/>
              <a:t>At least half of variation in fish recruitment cannot be explained with flow (without overfitting) </a:t>
            </a:r>
          </a:p>
          <a:p>
            <a:endParaRPr lang="en-US" sz="2400" dirty="0"/>
          </a:p>
          <a:p>
            <a:r>
              <a:rPr lang="en-US" sz="2400" dirty="0"/>
              <a:t>However, with appropriate caution and uncertainty, this approach allows us to: </a:t>
            </a:r>
          </a:p>
          <a:p>
            <a:pPr lvl="1"/>
            <a:r>
              <a:rPr lang="en-US" sz="2000" dirty="0"/>
              <a:t>take hydrologic model outputs (i.e., scenarios from the Groundwater Sustainability Plan), </a:t>
            </a:r>
          </a:p>
          <a:p>
            <a:pPr lvl="1"/>
            <a:r>
              <a:rPr lang="en-US" sz="2000" dirty="0"/>
              <a:t>analyze the resulting changes in flow, and </a:t>
            </a:r>
          </a:p>
          <a:p>
            <a:pPr lvl="1"/>
            <a:r>
              <a:rPr lang="en-US" sz="2000" dirty="0"/>
              <a:t>use it to estimate a fish impact for the whole model time period.</a:t>
            </a:r>
          </a:p>
        </p:txBody>
      </p:sp>
      <p:sp>
        <p:nvSpPr>
          <p:cNvPr id="4" name="Slide Number Placeholder 3">
            <a:extLst>
              <a:ext uri="{FF2B5EF4-FFF2-40B4-BE49-F238E27FC236}">
                <a16:creationId xmlns:a16="http://schemas.microsoft.com/office/drawing/2014/main" id="{F3F9E0A5-C074-BF08-1BAD-4A2246CE92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49991A-064A-CE4A-B518-ADBA70FA0A2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772033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3EF8F-B731-4083-0D22-B00C264BC48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835D25-71DC-FB7E-9494-C3755C65ED7F}"/>
              </a:ext>
            </a:extLst>
          </p:cNvPr>
          <p:cNvSpPr>
            <a:spLocks noGrp="1"/>
          </p:cNvSpPr>
          <p:nvPr>
            <p:ph type="ctrTitle"/>
          </p:nvPr>
        </p:nvSpPr>
        <p:spPr>
          <a:xfrm>
            <a:off x="661556" y="1744064"/>
            <a:ext cx="10531961" cy="784830"/>
          </a:xfrm>
        </p:spPr>
        <p:txBody>
          <a:bodyPr/>
          <a:lstStyle/>
          <a:p>
            <a:pPr algn="ctr"/>
            <a:r>
              <a:rPr lang="en-US" b="0" dirty="0"/>
              <a:t>Questions</a:t>
            </a:r>
          </a:p>
        </p:txBody>
      </p:sp>
      <p:sp>
        <p:nvSpPr>
          <p:cNvPr id="4" name="Slide Number Placeholder 3">
            <a:extLst>
              <a:ext uri="{FF2B5EF4-FFF2-40B4-BE49-F238E27FC236}">
                <a16:creationId xmlns:a16="http://schemas.microsoft.com/office/drawing/2014/main" id="{4BF5EB71-2A4D-1EA7-A7DD-043004B4825C}"/>
              </a:ext>
            </a:extLst>
          </p:cNvPr>
          <p:cNvSpPr>
            <a:spLocks noGrp="1"/>
          </p:cNvSpPr>
          <p:nvPr>
            <p:ph type="sldNum" sz="quarter" idx="4294967295"/>
          </p:nvPr>
        </p:nvSpPr>
        <p:spPr>
          <a:xfrm>
            <a:off x="10637838" y="6381750"/>
            <a:ext cx="155416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356A3-0B47-F24C-A729-C9D87CE92B5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TextBox 6">
            <a:extLst>
              <a:ext uri="{FF2B5EF4-FFF2-40B4-BE49-F238E27FC236}">
                <a16:creationId xmlns:a16="http://schemas.microsoft.com/office/drawing/2014/main" id="{22BB9938-F74A-9373-6923-C4DB28CFC00F}"/>
              </a:ext>
            </a:extLst>
          </p:cNvPr>
          <p:cNvSpPr txBox="1"/>
          <p:nvPr/>
        </p:nvSpPr>
        <p:spPr>
          <a:xfrm>
            <a:off x="3974746" y="6150917"/>
            <a:ext cx="4242508"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charset="0"/>
                <a:ea typeface="+mn-ea"/>
                <a:cs typeface="+mn-cs"/>
              </a:rPr>
              <a:t>Contact:</a:t>
            </a:r>
            <a:r>
              <a:rPr kumimoji="0" lang="en-US" sz="2400" b="0" i="0" u="none" strike="noStrike" kern="1200" cap="none" spc="0" normalizeH="0" baseline="0" noProof="0" dirty="0">
                <a:ln>
                  <a:noFill/>
                </a:ln>
                <a:solidFill>
                  <a:prstClr val="black"/>
                </a:solidFill>
                <a:effectLst/>
                <a:uLnTx/>
                <a:uFillTx/>
                <a:latin typeface="Calibri" charset="0"/>
                <a:ea typeface="+mn-ea"/>
                <a:cs typeface="+mn-cs"/>
              </a:rPr>
              <a:t> </a:t>
            </a:r>
            <a:r>
              <a:rPr kumimoji="0" lang="en-US" sz="2400" b="0" i="0" u="none" strike="noStrike" kern="1200" cap="none" spc="0" normalizeH="0" baseline="0" noProof="0" dirty="0">
                <a:ln>
                  <a:noFill/>
                </a:ln>
                <a:solidFill>
                  <a:prstClr val="black"/>
                </a:solidFill>
                <a:effectLst/>
                <a:uLnTx/>
                <a:uFillTx/>
                <a:latin typeface="Calibri" charset="0"/>
                <a:ea typeface="+mn-ea"/>
                <a:cs typeface="+mn-cs"/>
                <a:hlinkClick r:id="rId3"/>
              </a:rPr>
              <a:t>claire.kouba@yale.edu</a:t>
            </a:r>
            <a:r>
              <a:rPr kumimoji="0" lang="en-US" sz="2400" b="0" i="0" u="none" strike="noStrike" kern="1200" cap="none" spc="0" normalizeH="0" baseline="0" noProof="0" dirty="0">
                <a:ln>
                  <a:noFill/>
                </a:ln>
                <a:solidFill>
                  <a:prstClr val="black"/>
                </a:solidFill>
                <a:effectLst/>
                <a:uLnTx/>
                <a:uFillTx/>
                <a:latin typeface="Calibri" charset="0"/>
                <a:ea typeface="+mn-ea"/>
                <a:cs typeface="+mn-cs"/>
              </a:rPr>
              <a:t> </a:t>
            </a:r>
          </a:p>
        </p:txBody>
      </p:sp>
    </p:spTree>
    <p:extLst>
      <p:ext uri="{BB962C8B-B14F-4D97-AF65-F5344CB8AC3E}">
        <p14:creationId xmlns:p14="http://schemas.microsoft.com/office/powerpoint/2010/main" val="25389884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iver flowing through a flooded area&#10;&#10;AI-generated content may be incorrect.">
            <a:extLst>
              <a:ext uri="{FF2B5EF4-FFF2-40B4-BE49-F238E27FC236}">
                <a16:creationId xmlns:a16="http://schemas.microsoft.com/office/drawing/2014/main" id="{1F1F7B85-13EF-DB6F-A1DD-CE9D0AF54D6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71925"/>
            <a:ext cx="12319804" cy="6929925"/>
          </a:xfrm>
          <a:prstGeom prst="rect">
            <a:avLst/>
          </a:prstGeom>
        </p:spPr>
      </p:pic>
      <p:sp>
        <p:nvSpPr>
          <p:cNvPr id="2" name="Title 1">
            <a:extLst>
              <a:ext uri="{FF2B5EF4-FFF2-40B4-BE49-F238E27FC236}">
                <a16:creationId xmlns:a16="http://schemas.microsoft.com/office/drawing/2014/main" id="{55D61270-DB6B-99F2-042C-DA9EF24FAD22}"/>
              </a:ext>
            </a:extLst>
          </p:cNvPr>
          <p:cNvSpPr>
            <a:spLocks noGrp="1"/>
          </p:cNvSpPr>
          <p:nvPr>
            <p:ph type="title"/>
          </p:nvPr>
        </p:nvSpPr>
        <p:spPr>
          <a:xfrm>
            <a:off x="6548718" y="365125"/>
            <a:ext cx="4805082" cy="1325563"/>
          </a:xfrm>
        </p:spPr>
        <p:txBody>
          <a:bodyPr anchor="t">
            <a:normAutofit fontScale="90000"/>
          </a:bodyPr>
          <a:lstStyle/>
          <a:p>
            <a:pPr algn="l"/>
            <a:r>
              <a:rPr lang="en-GB" sz="5200" b="0" i="0" dirty="0">
                <a:solidFill>
                  <a:srgbClr val="FFFFFF"/>
                </a:solidFill>
                <a:effectLst/>
                <a:latin typeface="Roboto" panose="02000000000000000000" pitchFamily="2" charset="0"/>
              </a:rPr>
              <a:t>Fish and Flow </a:t>
            </a:r>
            <a:br>
              <a:rPr lang="en-GB" sz="5200" b="0" i="0" dirty="0">
                <a:solidFill>
                  <a:srgbClr val="FFFFFF"/>
                </a:solidFill>
                <a:effectLst/>
                <a:latin typeface="Roboto" panose="02000000000000000000" pitchFamily="2" charset="0"/>
              </a:rPr>
            </a:br>
            <a:r>
              <a:rPr lang="en-GB" sz="5200" b="0" i="0" dirty="0">
                <a:solidFill>
                  <a:srgbClr val="FFFFFF"/>
                </a:solidFill>
                <a:effectLst/>
                <a:latin typeface="Roboto" panose="02000000000000000000" pitchFamily="2" charset="0"/>
              </a:rPr>
              <a:t>in the </a:t>
            </a:r>
            <a:br>
              <a:rPr lang="en-GB" sz="5200" b="0" i="0" dirty="0">
                <a:solidFill>
                  <a:srgbClr val="FFFFFF"/>
                </a:solidFill>
                <a:effectLst/>
                <a:latin typeface="Roboto" panose="02000000000000000000" pitchFamily="2" charset="0"/>
              </a:rPr>
            </a:br>
            <a:r>
              <a:rPr lang="en-GB" sz="5200" b="0" i="0" dirty="0">
                <a:solidFill>
                  <a:srgbClr val="FFFFFF"/>
                </a:solidFill>
                <a:effectLst/>
                <a:latin typeface="Roboto" panose="02000000000000000000" pitchFamily="2" charset="0"/>
              </a:rPr>
              <a:t>Scott River Watershed</a:t>
            </a:r>
            <a:endParaRPr lang="en-US" sz="5200" dirty="0">
              <a:solidFill>
                <a:srgbClr val="FFFFFF"/>
              </a:solidFill>
            </a:endParaRPr>
          </a:p>
        </p:txBody>
      </p:sp>
      <p:sp>
        <p:nvSpPr>
          <p:cNvPr id="6" name="TextBox 5">
            <a:extLst>
              <a:ext uri="{FF2B5EF4-FFF2-40B4-BE49-F238E27FC236}">
                <a16:creationId xmlns:a16="http://schemas.microsoft.com/office/drawing/2014/main" id="{4F419FE0-444D-6047-8A2F-82B79ADEA260}"/>
              </a:ext>
            </a:extLst>
          </p:cNvPr>
          <p:cNvSpPr txBox="1"/>
          <p:nvPr/>
        </p:nvSpPr>
        <p:spPr>
          <a:xfrm>
            <a:off x="6656293" y="3148150"/>
            <a:ext cx="3619221" cy="1477328"/>
          </a:xfrm>
          <a:prstGeom prst="rect">
            <a:avLst/>
          </a:prstGeom>
          <a:noFill/>
        </p:spPr>
        <p:txBody>
          <a:bodyPr wrap="square" rtlCol="0">
            <a:spAutoFit/>
          </a:bodyPr>
          <a:lstStyle/>
          <a:p>
            <a:r>
              <a:rPr lang="en-US" dirty="0">
                <a:solidFill>
                  <a:schemeClr val="bg1"/>
                </a:solidFill>
              </a:rPr>
              <a:t>Betsy Stapleton, </a:t>
            </a:r>
          </a:p>
          <a:p>
            <a:r>
              <a:rPr lang="en-US" dirty="0" err="1">
                <a:solidFill>
                  <a:schemeClr val="bg1"/>
                </a:solidFill>
              </a:rPr>
              <a:t>Charnna</a:t>
            </a:r>
            <a:r>
              <a:rPr lang="en-US" dirty="0">
                <a:solidFill>
                  <a:schemeClr val="bg1"/>
                </a:solidFill>
              </a:rPr>
              <a:t> Gilmore,</a:t>
            </a:r>
          </a:p>
          <a:p>
            <a:r>
              <a:rPr lang="en-US" dirty="0">
                <a:solidFill>
                  <a:schemeClr val="bg1"/>
                </a:solidFill>
              </a:rPr>
              <a:t>Erich Yokel ,</a:t>
            </a:r>
          </a:p>
          <a:p>
            <a:r>
              <a:rPr lang="en-US" dirty="0">
                <a:solidFill>
                  <a:schemeClr val="bg1"/>
                </a:solidFill>
              </a:rPr>
              <a:t>Harrison Morrow.</a:t>
            </a:r>
          </a:p>
          <a:p>
            <a:r>
              <a:rPr lang="en-US" dirty="0">
                <a:solidFill>
                  <a:schemeClr val="bg1"/>
                </a:solidFill>
              </a:rPr>
              <a:t>Scott River Watershed Council</a:t>
            </a:r>
          </a:p>
        </p:txBody>
      </p:sp>
      <p:pic>
        <p:nvPicPr>
          <p:cNvPr id="7" name="Picture 6" descr="A picture containing text, clipart&#10;&#10;Description automatically generated">
            <a:extLst>
              <a:ext uri="{FF2B5EF4-FFF2-40B4-BE49-F238E27FC236}">
                <a16:creationId xmlns:a16="http://schemas.microsoft.com/office/drawing/2014/main" id="{26670A8C-277D-245E-AFD2-F1370C3EB35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40043" y="5715899"/>
            <a:ext cx="744601" cy="979738"/>
          </a:xfrm>
          <a:prstGeom prst="rect">
            <a:avLst/>
          </a:prstGeom>
        </p:spPr>
      </p:pic>
      <p:pic>
        <p:nvPicPr>
          <p:cNvPr id="8" name="Picture 7">
            <a:extLst>
              <a:ext uri="{FF2B5EF4-FFF2-40B4-BE49-F238E27FC236}">
                <a16:creationId xmlns:a16="http://schemas.microsoft.com/office/drawing/2014/main" id="{894E46CB-955C-5A6B-4A8D-6E36C64DE64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96061" y="5938583"/>
            <a:ext cx="2637536" cy="656964"/>
          </a:xfrm>
          <a:prstGeom prst="rect">
            <a:avLst/>
          </a:prstGeom>
          <a:noFill/>
        </p:spPr>
      </p:pic>
      <p:pic>
        <p:nvPicPr>
          <p:cNvPr id="9" name="Picture 2" descr="https://lh3.googleusercontent.com/VUOynkHdEQ6GTulzeJuVtO9jgie596a9m6EUSp0K8uZTmFwlxHzSaGhFDNNM7ardAiS_2fDIJ8XAizIzHoxIVaaG8kjj9G5IxmX74PPObX1gAOw49RR0bbqIBA5A3KAsDC6NbumAopg">
            <a:extLst>
              <a:ext uri="{FF2B5EF4-FFF2-40B4-BE49-F238E27FC236}">
                <a16:creationId xmlns:a16="http://schemas.microsoft.com/office/drawing/2014/main" id="{7CE8CCA0-69DA-6960-5E86-7B2A61EB2F7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2238" y="5851492"/>
            <a:ext cx="1637776" cy="75364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10" descr="Logo&#10;&#10;Description automatically generated">
            <a:extLst>
              <a:ext uri="{FF2B5EF4-FFF2-40B4-BE49-F238E27FC236}">
                <a16:creationId xmlns:a16="http://schemas.microsoft.com/office/drawing/2014/main" id="{7F91ACB8-EF27-8C06-2D5E-355D4C0285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01378" y="5899667"/>
            <a:ext cx="744602" cy="886431"/>
          </a:xfrm>
          <a:prstGeom prst="rect">
            <a:avLst/>
          </a:prstGeom>
        </p:spPr>
      </p:pic>
      <p:pic>
        <p:nvPicPr>
          <p:cNvPr id="13" name="Picture 12" descr="Logo, company name&#10;&#10;Description automatically generated">
            <a:extLst>
              <a:ext uri="{FF2B5EF4-FFF2-40B4-BE49-F238E27FC236}">
                <a16:creationId xmlns:a16="http://schemas.microsoft.com/office/drawing/2014/main" id="{2840E603-5771-2126-EC2B-62821F1666E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275319" y="5895619"/>
            <a:ext cx="1004436" cy="696315"/>
          </a:xfrm>
          <a:prstGeom prst="rect">
            <a:avLst/>
          </a:prstGeom>
        </p:spPr>
      </p:pic>
      <p:pic>
        <p:nvPicPr>
          <p:cNvPr id="15" name="Picture 14" descr="A logo with an eagle flying in the sky&#10;&#10;AI-generated content may be incorrect.">
            <a:extLst>
              <a:ext uri="{FF2B5EF4-FFF2-40B4-BE49-F238E27FC236}">
                <a16:creationId xmlns:a16="http://schemas.microsoft.com/office/drawing/2014/main" id="{2BB90D8F-A339-9BE3-842A-84A69ED8096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4024" y="5882717"/>
            <a:ext cx="788644" cy="696315"/>
          </a:xfrm>
          <a:prstGeom prst="rect">
            <a:avLst/>
          </a:prstGeom>
        </p:spPr>
      </p:pic>
      <p:pic>
        <p:nvPicPr>
          <p:cNvPr id="16" name="Picture 15" descr="Logo&#10;&#10;Description automatically generated">
            <a:extLst>
              <a:ext uri="{FF2B5EF4-FFF2-40B4-BE49-F238E27FC236}">
                <a16:creationId xmlns:a16="http://schemas.microsoft.com/office/drawing/2014/main" id="{F9FF39DD-5E96-7592-CB7D-4AEC9FEA0769}"/>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9730430" y="5851492"/>
            <a:ext cx="744601" cy="708552"/>
          </a:xfrm>
          <a:prstGeom prst="rect">
            <a:avLst/>
          </a:prstGeom>
        </p:spPr>
      </p:pic>
      <p:pic>
        <p:nvPicPr>
          <p:cNvPr id="17" name="Picture 16">
            <a:extLst>
              <a:ext uri="{FF2B5EF4-FFF2-40B4-BE49-F238E27FC236}">
                <a16:creationId xmlns:a16="http://schemas.microsoft.com/office/drawing/2014/main" id="{7A468A7A-B421-15D1-7159-97AEE241CC1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886926" y="5816966"/>
            <a:ext cx="893176" cy="803634"/>
          </a:xfrm>
          <a:prstGeom prst="rect">
            <a:avLst/>
          </a:prstGeom>
        </p:spPr>
      </p:pic>
      <p:pic>
        <p:nvPicPr>
          <p:cNvPr id="19" name="Picture 18" descr="A logo for a company&#10;&#10;AI-generated content may be incorrect.">
            <a:extLst>
              <a:ext uri="{FF2B5EF4-FFF2-40B4-BE49-F238E27FC236}">
                <a16:creationId xmlns:a16="http://schemas.microsoft.com/office/drawing/2014/main" id="{1F80F4E9-6F62-8FE8-D998-FFB3459DCD34}"/>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887747" y="365125"/>
            <a:ext cx="932106" cy="745685"/>
          </a:xfrm>
          <a:prstGeom prst="rect">
            <a:avLst/>
          </a:prstGeom>
        </p:spPr>
      </p:pic>
      <p:pic>
        <p:nvPicPr>
          <p:cNvPr id="14" name="Picture 13" descr="A map of the state of california&#10;&#10;AI-generated content may be incorrect.">
            <a:extLst>
              <a:ext uri="{FF2B5EF4-FFF2-40B4-BE49-F238E27FC236}">
                <a16:creationId xmlns:a16="http://schemas.microsoft.com/office/drawing/2014/main" id="{42B80EF9-8E33-F357-AA43-5453ABCB27B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30099" y="60865"/>
            <a:ext cx="2904453" cy="3368135"/>
          </a:xfrm>
          <a:prstGeom prst="rect">
            <a:avLst/>
          </a:prstGeom>
        </p:spPr>
      </p:pic>
      <p:sp>
        <p:nvSpPr>
          <p:cNvPr id="3" name="TextBox 2">
            <a:extLst>
              <a:ext uri="{FF2B5EF4-FFF2-40B4-BE49-F238E27FC236}">
                <a16:creationId xmlns:a16="http://schemas.microsoft.com/office/drawing/2014/main" id="{AC10149E-C2D6-8BDB-B6C7-E6C5883C0E51}"/>
              </a:ext>
            </a:extLst>
          </p:cNvPr>
          <p:cNvSpPr txBox="1"/>
          <p:nvPr/>
        </p:nvSpPr>
        <p:spPr>
          <a:xfrm>
            <a:off x="5373359" y="4894139"/>
            <a:ext cx="1901959" cy="461665"/>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txBody>
          <a:bodyPr wrap="square" rtlCol="0">
            <a:spAutoFit/>
          </a:bodyPr>
          <a:lstStyle/>
          <a:p>
            <a:r>
              <a:rPr lang="en-US" sz="2400" b="1" dirty="0"/>
              <a:t>Landowners</a:t>
            </a:r>
          </a:p>
        </p:txBody>
      </p:sp>
    </p:spTree>
    <p:extLst>
      <p:ext uri="{BB962C8B-B14F-4D97-AF65-F5344CB8AC3E}">
        <p14:creationId xmlns:p14="http://schemas.microsoft.com/office/powerpoint/2010/main" val="20770724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43DA36-FA1B-752F-7411-527FB0AFCB7C}"/>
              </a:ext>
            </a:extLst>
          </p:cNvPr>
          <p:cNvSpPr>
            <a:spLocks noGrp="1"/>
          </p:cNvSpPr>
          <p:nvPr>
            <p:ph type="title"/>
          </p:nvPr>
        </p:nvSpPr>
        <p:spPr>
          <a:xfrm>
            <a:off x="640080" y="325369"/>
            <a:ext cx="4368602" cy="1956841"/>
          </a:xfrm>
        </p:spPr>
        <p:txBody>
          <a:bodyPr anchor="b">
            <a:normAutofit/>
          </a:bodyPr>
          <a:lstStyle/>
          <a:p>
            <a:r>
              <a:rPr lang="en-US" sz="3000" dirty="0"/>
              <a:t>Water Quantity: a (the?) major limiting factor for fish populations in streams and rivers</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18D0130-E5C2-D2CB-D3A6-A2DD8F73E5F4}"/>
              </a:ext>
            </a:extLst>
          </p:cNvPr>
          <p:cNvSpPr>
            <a:spLocks noGrp="1"/>
          </p:cNvSpPr>
          <p:nvPr>
            <p:ph idx="1"/>
          </p:nvPr>
        </p:nvSpPr>
        <p:spPr>
          <a:xfrm>
            <a:off x="640080" y="2872899"/>
            <a:ext cx="4243589" cy="3320668"/>
          </a:xfrm>
        </p:spPr>
        <p:txBody>
          <a:bodyPr>
            <a:normAutofit/>
          </a:bodyPr>
          <a:lstStyle/>
          <a:p>
            <a:r>
              <a:rPr lang="en-US" sz="2200" dirty="0"/>
              <a:t>Increasing competition for limited water resources</a:t>
            </a:r>
          </a:p>
          <a:p>
            <a:pPr lvl="1"/>
            <a:r>
              <a:rPr lang="en-US" sz="2200" dirty="0"/>
              <a:t>Drought </a:t>
            </a:r>
          </a:p>
          <a:p>
            <a:pPr lvl="1"/>
            <a:r>
              <a:rPr lang="en-US" sz="2200" dirty="0"/>
              <a:t>Tribes, Ag</a:t>
            </a:r>
          </a:p>
          <a:p>
            <a:pPr lvl="1"/>
            <a:r>
              <a:rPr lang="en-US" sz="2200" dirty="0"/>
              <a:t>Regulation: curtailment- belly scraping flows, long term in-stream flows for “recovery”.</a:t>
            </a:r>
          </a:p>
        </p:txBody>
      </p:sp>
      <p:pic>
        <p:nvPicPr>
          <p:cNvPr id="6" name="Picture 5" descr="A fish in the water&#10;&#10;AI-generated content may be incorrect.">
            <a:extLst>
              <a:ext uri="{FF2B5EF4-FFF2-40B4-BE49-F238E27FC236}">
                <a16:creationId xmlns:a16="http://schemas.microsoft.com/office/drawing/2014/main" id="{B480C07D-859F-7E51-2361-BB23032A2A66}"/>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8" name="Picture 7" descr="A logo for a company&#10;&#10;AI-generated content may be incorrect.">
            <a:extLst>
              <a:ext uri="{FF2B5EF4-FFF2-40B4-BE49-F238E27FC236}">
                <a16:creationId xmlns:a16="http://schemas.microsoft.com/office/drawing/2014/main" id="{FECCAC58-E637-FEF1-BB47-D6940DD675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913" y="5628391"/>
            <a:ext cx="1225550" cy="980440"/>
          </a:xfrm>
          <a:prstGeom prst="rect">
            <a:avLst/>
          </a:prstGeom>
        </p:spPr>
      </p:pic>
    </p:spTree>
    <p:extLst>
      <p:ext uri="{BB962C8B-B14F-4D97-AF65-F5344CB8AC3E}">
        <p14:creationId xmlns:p14="http://schemas.microsoft.com/office/powerpoint/2010/main" val="603305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646E368-408E-06C7-D99A-38CE8794BE7A}"/>
              </a:ext>
            </a:extLst>
          </p:cNvPr>
          <p:cNvSpPr>
            <a:spLocks noGrp="1"/>
          </p:cNvSpPr>
          <p:nvPr>
            <p:ph type="title"/>
          </p:nvPr>
        </p:nvSpPr>
        <p:spPr>
          <a:xfrm>
            <a:off x="838200" y="401221"/>
            <a:ext cx="10515600" cy="1348065"/>
          </a:xfrm>
        </p:spPr>
        <p:txBody>
          <a:bodyPr>
            <a:normAutofit fontScale="90000"/>
          </a:bodyPr>
          <a:lstStyle/>
          <a:p>
            <a:r>
              <a:rPr lang="en-GB" sz="3000" b="0" i="0" dirty="0">
                <a:solidFill>
                  <a:srgbClr val="FFFFFF"/>
                </a:solidFill>
                <a:effectLst/>
                <a:latin typeface="Calibri" panose="020F0502020204030204" pitchFamily="34" charset="0"/>
              </a:rPr>
              <a:t> Maintain Fish “in good condition,” per California Fish &amp; Game Code 5937. Mono Lake Decision. Recent Court of Appeals Decision.</a:t>
            </a:r>
            <a:br>
              <a:rPr lang="en-GB" sz="3000" b="0" i="0" dirty="0">
                <a:solidFill>
                  <a:srgbClr val="FFFFFF"/>
                </a:solidFill>
                <a:effectLst/>
                <a:latin typeface="Calibri" panose="020F0502020204030204" pitchFamily="34" charset="0"/>
              </a:rPr>
            </a:br>
            <a:endParaRPr lang="en-US" sz="3000" dirty="0">
              <a:solidFill>
                <a:srgbClr val="FFFFFF"/>
              </a:solidFill>
            </a:endParaRPr>
          </a:p>
        </p:txBody>
      </p:sp>
      <p:sp>
        <p:nvSpPr>
          <p:cNvPr id="3" name="Content Placeholder 2">
            <a:extLst>
              <a:ext uri="{FF2B5EF4-FFF2-40B4-BE49-F238E27FC236}">
                <a16:creationId xmlns:a16="http://schemas.microsoft.com/office/drawing/2014/main" id="{C6B8267C-B6C7-260C-1F13-DD6805DE3EBA}"/>
              </a:ext>
            </a:extLst>
          </p:cNvPr>
          <p:cNvSpPr>
            <a:spLocks noGrp="1"/>
          </p:cNvSpPr>
          <p:nvPr>
            <p:ph idx="1"/>
          </p:nvPr>
        </p:nvSpPr>
        <p:spPr>
          <a:xfrm>
            <a:off x="838200" y="2586789"/>
            <a:ext cx="10515600" cy="3590174"/>
          </a:xfrm>
        </p:spPr>
        <p:txBody>
          <a:bodyPr>
            <a:normAutofit/>
          </a:bodyPr>
          <a:lstStyle/>
          <a:p>
            <a:r>
              <a:rPr lang="en-GB" sz="2000" b="0" i="0" dirty="0">
                <a:effectLst/>
                <a:latin typeface="Calibri" panose="020F0502020204030204" pitchFamily="34" charset="0"/>
              </a:rPr>
              <a:t>Moyles 1998 defines “Fish in good Condition</a:t>
            </a:r>
            <a:endParaRPr lang="en-US" sz="2000" dirty="0"/>
          </a:p>
          <a:p>
            <a:pPr lvl="1"/>
            <a:r>
              <a:rPr lang="en-US" sz="2000" dirty="0"/>
              <a:t>Individual condition, which refers to body condition and growth opportunities: typical restoration effectiveness monitoring.</a:t>
            </a:r>
          </a:p>
          <a:p>
            <a:pPr lvl="1"/>
            <a:r>
              <a:rPr lang="en-US" sz="2000" dirty="0"/>
              <a:t>Population condition, which refers to resilient populations that have all life history stages present. Assessment of Instream Flow Needs for the Upper Shasta River: McBain, TU, UNR</a:t>
            </a:r>
          </a:p>
          <a:p>
            <a:pPr lvl="1"/>
            <a:r>
              <a:rPr lang="en-US" sz="2000" dirty="0"/>
              <a:t>Community: </a:t>
            </a:r>
            <a:r>
              <a:rPr lang="en-GB" sz="2000" dirty="0"/>
              <a:t>definition reflects recent ecological thinking and recognizes that a fish community is a complex, dynamic entity whose persistence through time requires a complex, dynamic habitat. </a:t>
            </a:r>
            <a:r>
              <a:rPr lang="en-GB" sz="2000" dirty="0">
                <a:highlight>
                  <a:srgbClr val="FFFF00"/>
                </a:highlight>
              </a:rPr>
              <a:t>For streams, in particular, a healthy fish community requires flows and habitats that have attributes of those that existed historically</a:t>
            </a:r>
            <a:r>
              <a:rPr lang="en-GB" sz="2000" dirty="0"/>
              <a:t>. Few to no studies.</a:t>
            </a:r>
            <a:endParaRPr lang="en-US" sz="2000" dirty="0"/>
          </a:p>
        </p:txBody>
      </p:sp>
    </p:spTree>
    <p:extLst>
      <p:ext uri="{BB962C8B-B14F-4D97-AF65-F5344CB8AC3E}">
        <p14:creationId xmlns:p14="http://schemas.microsoft.com/office/powerpoint/2010/main" val="31166629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5E5AEA-59E8-DD6D-26AA-92E582C2C909}"/>
              </a:ext>
            </a:extLst>
          </p:cNvPr>
          <p:cNvSpPr>
            <a:spLocks noGrp="1"/>
          </p:cNvSpPr>
          <p:nvPr>
            <p:ph type="title"/>
          </p:nvPr>
        </p:nvSpPr>
        <p:spPr>
          <a:xfrm>
            <a:off x="640080" y="325369"/>
            <a:ext cx="4368602" cy="1956841"/>
          </a:xfrm>
        </p:spPr>
        <p:txBody>
          <a:bodyPr anchor="b">
            <a:normAutofit/>
          </a:bodyPr>
          <a:lstStyle/>
          <a:p>
            <a:r>
              <a:rPr lang="en-US" sz="5400" dirty="0"/>
              <a:t>Observations from the Scott</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FADEDA-D236-8D82-A492-DC618BF73164}"/>
              </a:ext>
            </a:extLst>
          </p:cNvPr>
          <p:cNvSpPr>
            <a:spLocks noGrp="1"/>
          </p:cNvSpPr>
          <p:nvPr>
            <p:ph idx="1"/>
          </p:nvPr>
        </p:nvSpPr>
        <p:spPr>
          <a:xfrm>
            <a:off x="640080" y="2872899"/>
            <a:ext cx="4243589" cy="3320668"/>
          </a:xfrm>
        </p:spPr>
        <p:txBody>
          <a:bodyPr>
            <a:normAutofit/>
          </a:bodyPr>
          <a:lstStyle/>
          <a:p>
            <a:r>
              <a:rPr lang="en-US" sz="1900" dirty="0"/>
              <a:t>High Value Anadromous Fish Rearing</a:t>
            </a:r>
          </a:p>
          <a:p>
            <a:pPr lvl="1"/>
            <a:r>
              <a:rPr lang="en-US" sz="1900" dirty="0"/>
              <a:t>Source population of wild fish for the Klamath upper basin repopulation</a:t>
            </a:r>
          </a:p>
          <a:p>
            <a:pPr lvl="1"/>
            <a:r>
              <a:rPr lang="en-US" sz="1900" dirty="0"/>
              <a:t>Fish and Farms in the same locations</a:t>
            </a:r>
          </a:p>
          <a:p>
            <a:pPr lvl="1"/>
            <a:r>
              <a:rPr lang="en-US" sz="1900" dirty="0"/>
              <a:t>Increasing regulatory and political interest in understanding “how much water do fish need?”</a:t>
            </a:r>
          </a:p>
          <a:p>
            <a:pPr lvl="1"/>
            <a:endParaRPr lang="en-US" sz="1900" dirty="0"/>
          </a:p>
          <a:p>
            <a:pPr lvl="1"/>
            <a:endParaRPr lang="en-US" sz="1900" dirty="0"/>
          </a:p>
          <a:p>
            <a:pPr lvl="1"/>
            <a:endParaRPr lang="en-US" sz="1900" dirty="0"/>
          </a:p>
          <a:p>
            <a:endParaRPr lang="en-US" sz="1900" dirty="0"/>
          </a:p>
          <a:p>
            <a:endParaRPr lang="en-US" sz="1900" dirty="0"/>
          </a:p>
        </p:txBody>
      </p:sp>
      <p:pic>
        <p:nvPicPr>
          <p:cNvPr id="5" name="Picture 4" descr="A construction site with a dam&#10;&#10;AI-generated content may be incorrect.">
            <a:extLst>
              <a:ext uri="{FF2B5EF4-FFF2-40B4-BE49-F238E27FC236}">
                <a16:creationId xmlns:a16="http://schemas.microsoft.com/office/drawing/2014/main" id="{256468C1-B3F2-3059-74B7-3DD1179C5A8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573878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A74BE7-24F7-CF7E-7DF4-F6D844E2D1B2}"/>
              </a:ext>
            </a:extLst>
          </p:cNvPr>
          <p:cNvSpPr>
            <a:spLocks noGrp="1"/>
          </p:cNvSpPr>
          <p:nvPr>
            <p:ph type="title"/>
          </p:nvPr>
        </p:nvSpPr>
        <p:spPr>
          <a:xfrm>
            <a:off x="640080" y="325369"/>
            <a:ext cx="4368602" cy="1956841"/>
          </a:xfrm>
        </p:spPr>
        <p:txBody>
          <a:bodyPr anchor="b">
            <a:normAutofit/>
          </a:bodyPr>
          <a:lstStyle/>
          <a:p>
            <a:r>
              <a:rPr lang="en-US" sz="5400"/>
              <a:t>Observations from the Scott</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BA3FCD-2A30-6C46-7CA2-A6E7C93AD4C9}"/>
              </a:ext>
            </a:extLst>
          </p:cNvPr>
          <p:cNvSpPr>
            <a:spLocks noGrp="1"/>
          </p:cNvSpPr>
          <p:nvPr>
            <p:ph idx="1"/>
          </p:nvPr>
        </p:nvSpPr>
        <p:spPr>
          <a:xfrm>
            <a:off x="640080" y="2748235"/>
            <a:ext cx="4243589" cy="3320668"/>
          </a:xfrm>
        </p:spPr>
        <p:txBody>
          <a:bodyPr>
            <a:normAutofit fontScale="25000" lnSpcReduction="20000"/>
          </a:bodyPr>
          <a:lstStyle/>
          <a:p>
            <a:r>
              <a:rPr lang="en-US" sz="7200" dirty="0"/>
              <a:t>Observational science from a variety of sources (no claim for statistical significance)</a:t>
            </a:r>
          </a:p>
          <a:p>
            <a:pPr lvl="1"/>
            <a:r>
              <a:rPr lang="en-US" sz="7200" dirty="0"/>
              <a:t>USGS Gauge, Stream Gauges</a:t>
            </a:r>
          </a:p>
          <a:p>
            <a:pPr lvl="1"/>
            <a:r>
              <a:rPr lang="en-US" sz="7200" dirty="0"/>
              <a:t>SVIHM- connection and disconnection dates per model</a:t>
            </a:r>
          </a:p>
          <a:p>
            <a:pPr lvl="1"/>
            <a:r>
              <a:rPr lang="en-US" sz="7200" dirty="0"/>
              <a:t>CDFW Connectivity survey</a:t>
            </a:r>
          </a:p>
          <a:p>
            <a:pPr lvl="1"/>
            <a:r>
              <a:rPr lang="en-US" sz="7200" dirty="0"/>
              <a:t>Correlation between USGS and Tributary connections not well established</a:t>
            </a:r>
          </a:p>
          <a:p>
            <a:pPr lvl="1"/>
            <a:r>
              <a:rPr lang="en-US" sz="7200" dirty="0"/>
              <a:t>Spawning Surveys- not randomized, access limited by landowner willingness.</a:t>
            </a:r>
          </a:p>
          <a:p>
            <a:pPr lvl="1"/>
            <a:r>
              <a:rPr lang="en-US" sz="7200" dirty="0"/>
              <a:t>Juvenile Direct Observation Dives-  not randomized, access limited by landowner willingness</a:t>
            </a:r>
          </a:p>
          <a:p>
            <a:pPr lvl="1"/>
            <a:endParaRPr lang="en-US" sz="1500" dirty="0"/>
          </a:p>
          <a:p>
            <a:pPr marL="457200" lvl="1" indent="0">
              <a:buNone/>
            </a:pPr>
            <a:endParaRPr lang="en-US" sz="1500" dirty="0"/>
          </a:p>
        </p:txBody>
      </p:sp>
      <p:pic>
        <p:nvPicPr>
          <p:cNvPr id="5" name="Picture 4" descr="A person standing in a stream&#10;&#10;AI-generated content may be incorrect.">
            <a:extLst>
              <a:ext uri="{FF2B5EF4-FFF2-40B4-BE49-F238E27FC236}">
                <a16:creationId xmlns:a16="http://schemas.microsoft.com/office/drawing/2014/main" id="{A05C271D-2E00-81A2-78C0-0C79EBC197CE}"/>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459693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dirt road through a grassy area&#10;&#10;AI-generated content may be incorrect.">
            <a:extLst>
              <a:ext uri="{FF2B5EF4-FFF2-40B4-BE49-F238E27FC236}">
                <a16:creationId xmlns:a16="http://schemas.microsoft.com/office/drawing/2014/main" id="{C1815C37-55B2-48B9-56E1-4076D6D592C0}"/>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r="-2" b="-2"/>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0F96B3E8-D9F5-BDC0-6DB7-2BCC4000B690}"/>
              </a:ext>
            </a:extLst>
          </p:cNvPr>
          <p:cNvSpPr>
            <a:spLocks noGrp="1"/>
          </p:cNvSpPr>
          <p:nvPr>
            <p:ph type="title"/>
          </p:nvPr>
        </p:nvSpPr>
        <p:spPr>
          <a:xfrm>
            <a:off x="661916" y="2852381"/>
            <a:ext cx="3161940" cy="2640247"/>
          </a:xfrm>
        </p:spPr>
        <p:txBody>
          <a:bodyPr vert="horz" lIns="91440" tIns="45720" rIns="91440" bIns="45720" rtlCol="0" anchor="b">
            <a:normAutofit/>
          </a:bodyPr>
          <a:lstStyle/>
          <a:p>
            <a:r>
              <a:rPr lang="en-US" sz="3600" b="1" dirty="0">
                <a:solidFill>
                  <a:schemeClr val="tx1">
                    <a:lumMod val="85000"/>
                    <a:lumOff val="15000"/>
                  </a:schemeClr>
                </a:solidFill>
              </a:rPr>
              <a:t>What this talk does not address: Why flows are declining.</a:t>
            </a:r>
          </a:p>
        </p:txBody>
      </p:sp>
    </p:spTree>
    <p:extLst>
      <p:ext uri="{BB962C8B-B14F-4D97-AF65-F5344CB8AC3E}">
        <p14:creationId xmlns:p14="http://schemas.microsoft.com/office/powerpoint/2010/main" val="1458781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A map of a river&#10;&#10;AI-generated content may be incorrect.">
            <a:extLst>
              <a:ext uri="{FF2B5EF4-FFF2-40B4-BE49-F238E27FC236}">
                <a16:creationId xmlns:a16="http://schemas.microsoft.com/office/drawing/2014/main" id="{25BC2FBA-E1D7-61A2-EEE6-8AFF8D017B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13870" y="0"/>
            <a:ext cx="5297475" cy="6857572"/>
          </a:xfrm>
          <a:prstGeom prst="rect">
            <a:avLst/>
          </a:prstGeom>
        </p:spPr>
      </p:pic>
      <p:sp>
        <p:nvSpPr>
          <p:cNvPr id="7" name="TextBox 6">
            <a:extLst>
              <a:ext uri="{FF2B5EF4-FFF2-40B4-BE49-F238E27FC236}">
                <a16:creationId xmlns:a16="http://schemas.microsoft.com/office/drawing/2014/main" id="{AA5BD0D8-5C6B-5D56-33E9-1F4FD5E356A3}"/>
              </a:ext>
            </a:extLst>
          </p:cNvPr>
          <p:cNvSpPr txBox="1"/>
          <p:nvPr/>
        </p:nvSpPr>
        <p:spPr>
          <a:xfrm>
            <a:off x="1500188" y="1739110"/>
            <a:ext cx="1037190" cy="523220"/>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rPr>
              <a:t>Weir</a:t>
            </a:r>
          </a:p>
        </p:txBody>
      </p:sp>
      <p:sp>
        <p:nvSpPr>
          <p:cNvPr id="8" name="Right Arrow 7">
            <a:extLst>
              <a:ext uri="{FF2B5EF4-FFF2-40B4-BE49-F238E27FC236}">
                <a16:creationId xmlns:a16="http://schemas.microsoft.com/office/drawing/2014/main" id="{69511191-BA4C-0B9D-A655-3073D31DF96F}"/>
              </a:ext>
            </a:extLst>
          </p:cNvPr>
          <p:cNvSpPr/>
          <p:nvPr/>
        </p:nvSpPr>
        <p:spPr>
          <a:xfrm>
            <a:off x="2643187" y="1814512"/>
            <a:ext cx="1507045" cy="371945"/>
          </a:xfrm>
          <a:prstGeom prst="rightArrow">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3BCD5CDD-A2B4-E091-10CE-1A06376AEE49}"/>
              </a:ext>
            </a:extLst>
          </p:cNvPr>
          <p:cNvSpPr txBox="1"/>
          <p:nvPr/>
        </p:nvSpPr>
        <p:spPr>
          <a:xfrm>
            <a:off x="9244013" y="4539519"/>
            <a:ext cx="2605457" cy="52322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rPr>
              <a:t>Tailings Barrier</a:t>
            </a:r>
          </a:p>
        </p:txBody>
      </p:sp>
      <p:sp>
        <p:nvSpPr>
          <p:cNvPr id="10" name="Right Arrow 9">
            <a:extLst>
              <a:ext uri="{FF2B5EF4-FFF2-40B4-BE49-F238E27FC236}">
                <a16:creationId xmlns:a16="http://schemas.microsoft.com/office/drawing/2014/main" id="{972C3C61-726B-786C-8CAB-1C0CD1B6781F}"/>
              </a:ext>
            </a:extLst>
          </p:cNvPr>
          <p:cNvSpPr/>
          <p:nvPr/>
        </p:nvSpPr>
        <p:spPr>
          <a:xfrm flipH="1">
            <a:off x="7572376" y="4539519"/>
            <a:ext cx="1496159" cy="523219"/>
          </a:xfrm>
          <a:prstGeom prst="rightArrow">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8" name="Picture 17" descr="A logo for a company&#10;&#10;AI-generated content may be incorrect.">
            <a:extLst>
              <a:ext uri="{FF2B5EF4-FFF2-40B4-BE49-F238E27FC236}">
                <a16:creationId xmlns:a16="http://schemas.microsoft.com/office/drawing/2014/main" id="{A2A5FCBD-4738-CA01-DF1F-308463685F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0405" y="5700299"/>
            <a:ext cx="1296988" cy="1037591"/>
          </a:xfrm>
          <a:prstGeom prst="rect">
            <a:avLst/>
          </a:prstGeom>
        </p:spPr>
      </p:pic>
    </p:spTree>
    <p:extLst>
      <p:ext uri="{BB962C8B-B14F-4D97-AF65-F5344CB8AC3E}">
        <p14:creationId xmlns:p14="http://schemas.microsoft.com/office/powerpoint/2010/main" val="4575119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14C78B5-EC6B-4A39-8860-70510086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FB6CF00A-B3FC-AF50-1D84-9C264B86DCEC}"/>
              </a:ext>
            </a:extLst>
          </p:cNvPr>
          <p:cNvSpPr txBox="1"/>
          <p:nvPr/>
        </p:nvSpPr>
        <p:spPr>
          <a:xfrm>
            <a:off x="7800976" y="565420"/>
            <a:ext cx="4391024" cy="1173700"/>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prstClr val="white"/>
                </a:solidFill>
                <a:effectLst/>
                <a:highlight>
                  <a:srgbClr val="C0C0C0"/>
                </a:highlight>
                <a:uLnTx/>
                <a:uFillTx/>
                <a:latin typeface="Aptos Display" panose="02110004020202020204"/>
                <a:ea typeface="+mn-ea"/>
                <a:cs typeface="+mn-cs"/>
              </a:rPr>
              <a:t>Scott Chinook</a:t>
            </a:r>
          </a:p>
        </p:txBody>
      </p:sp>
      <p:grpSp>
        <p:nvGrpSpPr>
          <p:cNvPr id="21" name="Group 20">
            <a:extLst>
              <a:ext uri="{FF2B5EF4-FFF2-40B4-BE49-F238E27FC236}">
                <a16:creationId xmlns:a16="http://schemas.microsoft.com/office/drawing/2014/main" id="{A50943B0-FDF7-4C2C-B784-9208C945A8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2" name="Freeform: Shape 21">
              <a:extLst>
                <a:ext uri="{FF2B5EF4-FFF2-40B4-BE49-F238E27FC236}">
                  <a16:creationId xmlns:a16="http://schemas.microsoft.com/office/drawing/2014/main" id="{64021FAB-FA86-49DE-8FC9-585A1729B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7B58B526-A432-4EB5-AA70-2BB897257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16" name="Picture 15" descr="A picture containing text, clipart&#10;&#10;Description automatically generated">
            <a:extLst>
              <a:ext uri="{FF2B5EF4-FFF2-40B4-BE49-F238E27FC236}">
                <a16:creationId xmlns:a16="http://schemas.microsoft.com/office/drawing/2014/main" id="{83B514FE-1194-258B-AF6F-3A21F29BA1A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96389" y="6070437"/>
            <a:ext cx="450258" cy="592445"/>
          </a:xfrm>
          <a:prstGeom prst="rect">
            <a:avLst/>
          </a:prstGeom>
        </p:spPr>
      </p:pic>
      <p:sp>
        <p:nvSpPr>
          <p:cNvPr id="18" name="TextBox 17">
            <a:extLst>
              <a:ext uri="{FF2B5EF4-FFF2-40B4-BE49-F238E27FC236}">
                <a16:creationId xmlns:a16="http://schemas.microsoft.com/office/drawing/2014/main" id="{AF539A7A-739B-61DC-AC54-8671EEE991D4}"/>
              </a:ext>
            </a:extLst>
          </p:cNvPr>
          <p:cNvSpPr txBox="1"/>
          <p:nvPr/>
        </p:nvSpPr>
        <p:spPr>
          <a:xfrm>
            <a:off x="8294623" y="6016551"/>
            <a:ext cx="332427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2023 SCOTT RIVER SALMON RESEARCH California Department of Fish and Wildlife Northern Region Klamath River Initiative</a:t>
            </a:r>
            <a:endPar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4" name="Picture 13" descr="A graph with red line and black line&#10;&#10;AI-generated content may be incorrect.">
            <a:extLst>
              <a:ext uri="{FF2B5EF4-FFF2-40B4-BE49-F238E27FC236}">
                <a16:creationId xmlns:a16="http://schemas.microsoft.com/office/drawing/2014/main" id="{23278A3D-7182-9B4C-FEFE-98431C7378B5}"/>
              </a:ext>
            </a:extLst>
          </p:cNvPr>
          <p:cNvPicPr>
            <a:picLocks noChangeAspect="1"/>
          </p:cNvPicPr>
          <p:nvPr/>
        </p:nvPicPr>
        <p:blipFill>
          <a:blip r:embed="rId5" cstate="email">
            <a:extLst>
              <a:ext uri="{28A0092B-C50C-407E-A947-70E740481C1C}">
                <a14:useLocalDpi xmlns:a14="http://schemas.microsoft.com/office/drawing/2010/main"/>
              </a:ext>
            </a:extLst>
          </a:blip>
          <a:srcRect b="-2"/>
          <a:stretch/>
        </p:blipFill>
        <p:spPr>
          <a:xfrm>
            <a:off x="7413756" y="1608199"/>
            <a:ext cx="4391023" cy="4286093"/>
          </a:xfrm>
          <a:custGeom>
            <a:avLst/>
            <a:gdLst/>
            <a:ahLst/>
            <a:cxnLst/>
            <a:rect l="l" t="t" r="r" b="b"/>
            <a:pathLst>
              <a:path w="4000500" h="3413410">
                <a:moveTo>
                  <a:pt x="0" y="0"/>
                </a:moveTo>
                <a:lnTo>
                  <a:pt x="4000500" y="0"/>
                </a:lnTo>
                <a:lnTo>
                  <a:pt x="4000500" y="3330603"/>
                </a:lnTo>
                <a:lnTo>
                  <a:pt x="416174" y="3413410"/>
                </a:lnTo>
                <a:lnTo>
                  <a:pt x="0" y="3408169"/>
                </a:lnTo>
                <a:close/>
              </a:path>
            </a:pathLst>
          </a:custGeom>
          <a:ln w="15875">
            <a:solidFill>
              <a:schemeClr val="accent2"/>
            </a:solidFill>
          </a:ln>
        </p:spPr>
      </p:pic>
      <p:pic>
        <p:nvPicPr>
          <p:cNvPr id="24" name="Picture 23" descr="A graph of a number of different types of data&#10;&#10;AI-generated content may be incorrect.">
            <a:extLst>
              <a:ext uri="{FF2B5EF4-FFF2-40B4-BE49-F238E27FC236}">
                <a16:creationId xmlns:a16="http://schemas.microsoft.com/office/drawing/2014/main" id="{A2C5B51D-235E-CFCE-48C9-30A0AADD7CB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496564" y="3528991"/>
            <a:ext cx="5079422" cy="3329007"/>
          </a:xfrm>
          <a:prstGeom prst="rect">
            <a:avLst/>
          </a:prstGeom>
          <a:ln w="15875">
            <a:solidFill>
              <a:schemeClr val="accent2"/>
            </a:solidFill>
          </a:ln>
        </p:spPr>
      </p:pic>
      <p:pic>
        <p:nvPicPr>
          <p:cNvPr id="26" name="Picture 25" descr="A graph of a number of people&#10;&#10;AI-generated content may be incorrect.">
            <a:extLst>
              <a:ext uri="{FF2B5EF4-FFF2-40B4-BE49-F238E27FC236}">
                <a16:creationId xmlns:a16="http://schemas.microsoft.com/office/drawing/2014/main" id="{5CCCC25F-CB43-8A1C-4429-F27403285AC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496565" y="1"/>
            <a:ext cx="5070716" cy="3575038"/>
          </a:xfrm>
          <a:prstGeom prst="rect">
            <a:avLst/>
          </a:prstGeom>
          <a:ln w="15875">
            <a:solidFill>
              <a:schemeClr val="accent2"/>
            </a:solidFill>
          </a:ln>
        </p:spPr>
      </p:pic>
    </p:spTree>
    <p:extLst>
      <p:ext uri="{BB962C8B-B14F-4D97-AF65-F5344CB8AC3E}">
        <p14:creationId xmlns:p14="http://schemas.microsoft.com/office/powerpoint/2010/main" val="2615931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E76F6F3-F5F0-B26D-1B63-73AD0299B7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5193518"/>
            <a:ext cx="12207200" cy="123363"/>
            <a:chOff x="-5025" y="6737718"/>
            <a:chExt cx="12207200" cy="123363"/>
          </a:xfrm>
        </p:grpSpPr>
        <p:sp>
          <p:nvSpPr>
            <p:cNvPr id="11" name="Rectangle 10">
              <a:extLst>
                <a:ext uri="{FF2B5EF4-FFF2-40B4-BE49-F238E27FC236}">
                  <a16:creationId xmlns:a16="http://schemas.microsoft.com/office/drawing/2014/main" id="{ABC84BA2-BCC1-89D4-5592-8B2364E6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9C4FA24-7C12-A16B-31C2-89175017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5" name="Picture 4">
            <a:extLst>
              <a:ext uri="{FF2B5EF4-FFF2-40B4-BE49-F238E27FC236}">
                <a16:creationId xmlns:a16="http://schemas.microsoft.com/office/drawing/2014/main" id="{0E4A0A65-67ED-CE79-3C3C-4F89C052C3F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2885" y="-1"/>
            <a:ext cx="12224933" cy="5777949"/>
          </a:xfrm>
          <a:prstGeom prst="rect">
            <a:avLst/>
          </a:prstGeom>
        </p:spPr>
      </p:pic>
      <p:sp>
        <p:nvSpPr>
          <p:cNvPr id="20" name="Content Placeholder 21">
            <a:extLst>
              <a:ext uri="{FF2B5EF4-FFF2-40B4-BE49-F238E27FC236}">
                <a16:creationId xmlns:a16="http://schemas.microsoft.com/office/drawing/2014/main" id="{E1EBE9D4-11A8-3D32-988A-B574A4197B66}"/>
              </a:ext>
            </a:extLst>
          </p:cNvPr>
          <p:cNvSpPr txBox="1">
            <a:spLocks/>
          </p:cNvSpPr>
          <p:nvPr/>
        </p:nvSpPr>
        <p:spPr>
          <a:xfrm>
            <a:off x="1514087" y="4158752"/>
            <a:ext cx="9157855" cy="1153888"/>
          </a:xfrm>
          <a:prstGeom prst="rect">
            <a:avLst/>
          </a:prstGeom>
          <a:solidFill>
            <a:srgbClr val="1C2235">
              <a:alpha val="38824"/>
            </a:srgbClr>
          </a:solidFill>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inherit"/>
                <a:ea typeface="+mn-ea"/>
                <a:cs typeface="+mn-cs"/>
              </a:rPr>
              <a:t>Monica Diaz, PSMFC Project Lead Supporting the KBFC.</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inherit"/>
                <a:ea typeface="+mn-ea"/>
                <a:cs typeface="+mn-cs"/>
              </a:rPr>
              <a:t>Rachael Paul-Wilson, PSMFC-USGS</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inherit"/>
                <a:ea typeface="+mn-ea"/>
                <a:cs typeface="+mn-cs"/>
              </a:rPr>
              <a:t>Alta Harris, The Klamath Tribes, Co-Chair of KBFC Leadership Team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inherit"/>
                <a:ea typeface="+mn-ea"/>
                <a:cs typeface="+mn-cs"/>
              </a:rPr>
              <a:t>Jimmy Faulkner, Yurok Tribe, Co-Chair of KBFC Leadership Team</a:t>
            </a:r>
          </a:p>
        </p:txBody>
      </p:sp>
    </p:spTree>
    <p:extLst>
      <p:ext uri="{BB962C8B-B14F-4D97-AF65-F5344CB8AC3E}">
        <p14:creationId xmlns:p14="http://schemas.microsoft.com/office/powerpoint/2010/main" val="4846595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14C78B5-EC6B-4A39-8860-705100867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27" name="Group 26">
            <a:extLst>
              <a:ext uri="{FF2B5EF4-FFF2-40B4-BE49-F238E27FC236}">
                <a16:creationId xmlns:a16="http://schemas.microsoft.com/office/drawing/2014/main" id="{A50943B0-FDF7-4C2C-B784-9208C945A8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8" name="Freeform: Shape 27">
              <a:extLst>
                <a:ext uri="{FF2B5EF4-FFF2-40B4-BE49-F238E27FC236}">
                  <a16:creationId xmlns:a16="http://schemas.microsoft.com/office/drawing/2014/main" id="{64021FAB-FA86-49DE-8FC9-585A1729B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7B58B526-A432-4EB5-AA70-2BB897257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3" name="Picture 32">
            <a:extLst>
              <a:ext uri="{FF2B5EF4-FFF2-40B4-BE49-F238E27FC236}">
                <a16:creationId xmlns:a16="http://schemas.microsoft.com/office/drawing/2014/main" id="{E0ACEEC7-8821-B340-F01C-96952F0F3ADF}"/>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40495" y="957152"/>
            <a:ext cx="6742850" cy="4432691"/>
          </a:xfrm>
          <a:prstGeom prst="rect">
            <a:avLst/>
          </a:prstGeom>
          <a:noFill/>
          <a:ln w="15875">
            <a:solidFill>
              <a:schemeClr val="accent2"/>
            </a:solidFill>
          </a:ln>
        </p:spPr>
      </p:pic>
      <p:sp>
        <p:nvSpPr>
          <p:cNvPr id="36" name="TextBox 35">
            <a:extLst>
              <a:ext uri="{FF2B5EF4-FFF2-40B4-BE49-F238E27FC236}">
                <a16:creationId xmlns:a16="http://schemas.microsoft.com/office/drawing/2014/main" id="{9235B3C9-A948-10BF-7675-0A842C5825A8}"/>
              </a:ext>
            </a:extLst>
          </p:cNvPr>
          <p:cNvSpPr txBox="1"/>
          <p:nvPr/>
        </p:nvSpPr>
        <p:spPr>
          <a:xfrm>
            <a:off x="7800976" y="6061747"/>
            <a:ext cx="334508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Average of Average monthly discharge (</a:t>
            </a:r>
            <a:r>
              <a:rPr kumimoji="0" lang="en-US" sz="1200" b="0" i="0" u="none" strike="noStrike" kern="1200" cap="none" spc="0" normalizeH="0" baseline="0" noProof="0" dirty="0" err="1">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cfs</a:t>
            </a:r>
            <a:r>
              <a:rPr kumimoji="0" lang="en-US" sz="1200" b="0" i="0" u="none" strike="noStrike" kern="12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 for different periods - September</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 </a:t>
            </a:r>
            <a:endPar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0" name="Picture 39" descr="A graph of a number of people&#10;&#10;AI-generated content may be incorrect.">
            <a:extLst>
              <a:ext uri="{FF2B5EF4-FFF2-40B4-BE49-F238E27FC236}">
                <a16:creationId xmlns:a16="http://schemas.microsoft.com/office/drawing/2014/main" id="{B1467BC9-BED6-D233-2822-C6D89977097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48185" y="347324"/>
            <a:ext cx="4438480" cy="3129288"/>
          </a:xfrm>
          <a:prstGeom prst="rect">
            <a:avLst/>
          </a:prstGeom>
          <a:ln w="15875">
            <a:solidFill>
              <a:schemeClr val="accent2"/>
            </a:solidFill>
          </a:ln>
        </p:spPr>
      </p:pic>
      <p:pic>
        <p:nvPicPr>
          <p:cNvPr id="44" name="Picture 43" descr="A logo for a company&#10;&#10;AI-generated content may be incorrect.">
            <a:extLst>
              <a:ext uri="{FF2B5EF4-FFF2-40B4-BE49-F238E27FC236}">
                <a16:creationId xmlns:a16="http://schemas.microsoft.com/office/drawing/2014/main" id="{0A9099F6-63F1-6683-6103-5FB0E0281AB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11078" y="5904406"/>
            <a:ext cx="876943" cy="701554"/>
          </a:xfrm>
          <a:prstGeom prst="rect">
            <a:avLst/>
          </a:prstGeom>
        </p:spPr>
      </p:pic>
      <p:pic>
        <p:nvPicPr>
          <p:cNvPr id="46" name="Picture 45" descr="A list of numbers and letters&#10;&#10;AI-generated content may be incorrect.">
            <a:extLst>
              <a:ext uri="{FF2B5EF4-FFF2-40B4-BE49-F238E27FC236}">
                <a16:creationId xmlns:a16="http://schemas.microsoft.com/office/drawing/2014/main" id="{FAFA2C9F-8B57-B3A0-9F24-0DE23637F44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98501" y="3528992"/>
            <a:ext cx="5393497" cy="2446955"/>
          </a:xfrm>
          <a:prstGeom prst="rect">
            <a:avLst/>
          </a:prstGeom>
          <a:ln w="15875">
            <a:solidFill>
              <a:schemeClr val="accent2"/>
            </a:solidFill>
          </a:ln>
        </p:spPr>
      </p:pic>
      <p:sp>
        <p:nvSpPr>
          <p:cNvPr id="48" name="TextBox 47">
            <a:extLst>
              <a:ext uri="{FF2B5EF4-FFF2-40B4-BE49-F238E27FC236}">
                <a16:creationId xmlns:a16="http://schemas.microsoft.com/office/drawing/2014/main" id="{95D7DD7B-9C16-8235-2B5B-E60CFE1328E4}"/>
              </a:ext>
            </a:extLst>
          </p:cNvPr>
          <p:cNvSpPr txBox="1"/>
          <p:nvPr/>
        </p:nvSpPr>
        <p:spPr>
          <a:xfrm>
            <a:off x="1088021" y="5238885"/>
            <a:ext cx="6481822" cy="294248"/>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Average monthly discharge (</a:t>
            </a:r>
            <a:r>
              <a:rPr kumimoji="0" lang="en-US" sz="1200" b="0" i="0" u="none" strike="noStrike" kern="100" cap="none" spc="0" normalizeH="0" baseline="0" noProof="0" dirty="0" err="1">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cfs</a:t>
            </a:r>
            <a:r>
              <a:rPr kumimoji="0" lang="en-US" sz="12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 by water year – September</a:t>
            </a:r>
            <a:endParaRPr kumimoji="0" lang="en-GB" sz="12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49" name="TextBox 48">
            <a:extLst>
              <a:ext uri="{FF2B5EF4-FFF2-40B4-BE49-F238E27FC236}">
                <a16:creationId xmlns:a16="http://schemas.microsoft.com/office/drawing/2014/main" id="{EFE5A12F-42CE-B220-9BAB-FB5B0AE8A4B7}"/>
              </a:ext>
            </a:extLst>
          </p:cNvPr>
          <p:cNvSpPr txBox="1"/>
          <p:nvPr/>
        </p:nvSpPr>
        <p:spPr>
          <a:xfrm>
            <a:off x="2133420" y="370302"/>
            <a:ext cx="4391024" cy="1173700"/>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highlight>
                  <a:srgbClr val="C0C0C0"/>
                </a:highlight>
                <a:uLnTx/>
                <a:uFillTx/>
                <a:latin typeface="Aptos Display" panose="02110004020202020204"/>
                <a:ea typeface="+mn-ea"/>
                <a:cs typeface="+mn-cs"/>
              </a:rPr>
              <a:t>Scott Chinook</a:t>
            </a:r>
          </a:p>
        </p:txBody>
      </p:sp>
      <p:sp>
        <p:nvSpPr>
          <p:cNvPr id="2" name="TextBox 1">
            <a:extLst>
              <a:ext uri="{FF2B5EF4-FFF2-40B4-BE49-F238E27FC236}">
                <a16:creationId xmlns:a16="http://schemas.microsoft.com/office/drawing/2014/main" id="{EE6BABFF-4B26-3E22-8F40-3586BADC7F57}"/>
              </a:ext>
            </a:extLst>
          </p:cNvPr>
          <p:cNvSpPr txBox="1"/>
          <p:nvPr/>
        </p:nvSpPr>
        <p:spPr>
          <a:xfrm>
            <a:off x="1556673" y="6061747"/>
            <a:ext cx="3910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September - Initiate  Chinook Return</a:t>
            </a:r>
          </a:p>
        </p:txBody>
      </p:sp>
    </p:spTree>
    <p:extLst>
      <p:ext uri="{BB962C8B-B14F-4D97-AF65-F5344CB8AC3E}">
        <p14:creationId xmlns:p14="http://schemas.microsoft.com/office/powerpoint/2010/main" val="1137098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10" descr="A map of a river&#10;&#10;AI-generated content may be incorrect.">
            <a:extLst>
              <a:ext uri="{FF2B5EF4-FFF2-40B4-BE49-F238E27FC236}">
                <a16:creationId xmlns:a16="http://schemas.microsoft.com/office/drawing/2014/main" id="{4AF80228-20B0-5F3D-6F41-A7162E2B32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8477" y="643467"/>
            <a:ext cx="4303648" cy="5571066"/>
          </a:xfrm>
          <a:prstGeom prst="rect">
            <a:avLst/>
          </a:prstGeom>
        </p:spPr>
      </p:pic>
      <p:sp>
        <p:nvSpPr>
          <p:cNvPr id="4" name="TextBox 3">
            <a:extLst>
              <a:ext uri="{FF2B5EF4-FFF2-40B4-BE49-F238E27FC236}">
                <a16:creationId xmlns:a16="http://schemas.microsoft.com/office/drawing/2014/main" id="{6B94932F-E100-997C-F4AB-9FAA7D4AD0E5}"/>
              </a:ext>
            </a:extLst>
          </p:cNvPr>
          <p:cNvSpPr txBox="1"/>
          <p:nvPr/>
        </p:nvSpPr>
        <p:spPr>
          <a:xfrm>
            <a:off x="1581186" y="4378125"/>
            <a:ext cx="3243262" cy="210185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7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 name="Picture 8" descr="A logo for a company&#10;&#10;AI-generated content may be incorrect.">
            <a:extLst>
              <a:ext uri="{FF2B5EF4-FFF2-40B4-BE49-F238E27FC236}">
                <a16:creationId xmlns:a16="http://schemas.microsoft.com/office/drawing/2014/main" id="{FDFBFC89-9DEB-AED2-A6FE-B250128BB76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904" y="6096064"/>
            <a:ext cx="704689" cy="563751"/>
          </a:xfrm>
          <a:prstGeom prst="rect">
            <a:avLst/>
          </a:prstGeom>
        </p:spPr>
      </p:pic>
      <p:pic>
        <p:nvPicPr>
          <p:cNvPr id="15" name="Picture 14" descr="A table of numbers and a number of numbers&#10;&#10;AI-generated content may be incorrect.">
            <a:extLst>
              <a:ext uri="{FF2B5EF4-FFF2-40B4-BE49-F238E27FC236}">
                <a16:creationId xmlns:a16="http://schemas.microsoft.com/office/drawing/2014/main" id="{A976B93D-68A6-43A1-84EF-D8858CE5D5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72586" y="1844893"/>
            <a:ext cx="6071276" cy="3376083"/>
          </a:xfrm>
          <a:prstGeom prst="rect">
            <a:avLst/>
          </a:prstGeom>
        </p:spPr>
      </p:pic>
      <p:sp>
        <p:nvSpPr>
          <p:cNvPr id="2" name="Rectangle 1">
            <a:extLst>
              <a:ext uri="{FF2B5EF4-FFF2-40B4-BE49-F238E27FC236}">
                <a16:creationId xmlns:a16="http://schemas.microsoft.com/office/drawing/2014/main" id="{47658F35-62CC-40B3-3AE5-C86E8C0B7FDD}"/>
              </a:ext>
            </a:extLst>
          </p:cNvPr>
          <p:cNvSpPr/>
          <p:nvPr/>
        </p:nvSpPr>
        <p:spPr>
          <a:xfrm>
            <a:off x="968477" y="643467"/>
            <a:ext cx="4303648" cy="4106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65074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Fish Jumping.mov">
            <a:hlinkClick r:id="" action="ppaction://media"/>
            <a:extLst>
              <a:ext uri="{FF2B5EF4-FFF2-40B4-BE49-F238E27FC236}">
                <a16:creationId xmlns:a16="http://schemas.microsoft.com/office/drawing/2014/main" id="{FDE05C1F-0086-DE18-37FC-267BA0F1970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43941" y="643467"/>
            <a:ext cx="9904117" cy="5571066"/>
          </a:xfrm>
          <a:prstGeom prst="rect">
            <a:avLst/>
          </a:prstGeom>
        </p:spPr>
      </p:pic>
    </p:spTree>
    <p:extLst>
      <p:ext uri="{BB962C8B-B14F-4D97-AF65-F5344CB8AC3E}">
        <p14:creationId xmlns:p14="http://schemas.microsoft.com/office/powerpoint/2010/main" val="232581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Fish kegged.mov">
            <a:hlinkClick r:id="" action="ppaction://media"/>
            <a:extLst>
              <a:ext uri="{FF2B5EF4-FFF2-40B4-BE49-F238E27FC236}">
                <a16:creationId xmlns:a16="http://schemas.microsoft.com/office/drawing/2014/main" id="{708397A6-7728-6BB4-BC72-4C7E922D982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12800" y="457200"/>
            <a:ext cx="10566400" cy="5943600"/>
          </a:xfrm>
          <a:prstGeom prst="rect">
            <a:avLst/>
          </a:prstGeom>
        </p:spPr>
      </p:pic>
    </p:spTree>
    <p:extLst>
      <p:ext uri="{BB962C8B-B14F-4D97-AF65-F5344CB8AC3E}">
        <p14:creationId xmlns:p14="http://schemas.microsoft.com/office/powerpoint/2010/main" val="70587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descr="A graph showing a red line&#10;&#10;AI-generated content may be incorrect.">
            <a:extLst>
              <a:ext uri="{FF2B5EF4-FFF2-40B4-BE49-F238E27FC236}">
                <a16:creationId xmlns:a16="http://schemas.microsoft.com/office/drawing/2014/main" id="{153FB408-C26F-D349-67F8-80515F0E7E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21035" y="1515958"/>
            <a:ext cx="5129784" cy="3860161"/>
          </a:xfrm>
          <a:prstGeom prst="rect">
            <a:avLst/>
          </a:prstGeom>
        </p:spPr>
      </p:pic>
      <p:sp>
        <p:nvSpPr>
          <p:cNvPr id="13" name="Rectangle 12">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A graph of a number of years&#10;&#10;AI-generated content may be incorrect.">
            <a:extLst>
              <a:ext uri="{FF2B5EF4-FFF2-40B4-BE49-F238E27FC236}">
                <a16:creationId xmlns:a16="http://schemas.microsoft.com/office/drawing/2014/main" id="{DB6D38C4-DAD5-523F-712D-C54B9F6B3E8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1180" y="1034283"/>
            <a:ext cx="5129784" cy="3770390"/>
          </a:xfrm>
          <a:prstGeom prst="rect">
            <a:avLst/>
          </a:prstGeom>
        </p:spPr>
      </p:pic>
      <p:sp>
        <p:nvSpPr>
          <p:cNvPr id="7" name="TextBox 6">
            <a:extLst>
              <a:ext uri="{FF2B5EF4-FFF2-40B4-BE49-F238E27FC236}">
                <a16:creationId xmlns:a16="http://schemas.microsoft.com/office/drawing/2014/main" id="{FAD5D1EA-827E-4FC0-7723-AB4657853CAF}"/>
              </a:ext>
            </a:extLst>
          </p:cNvPr>
          <p:cNvSpPr txBox="1"/>
          <p:nvPr/>
        </p:nvSpPr>
        <p:spPr>
          <a:xfrm>
            <a:off x="1795408" y="5376119"/>
            <a:ext cx="3823579"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2023 SCOTT RIVER SALMON RESEARCH California Department of Fish and Wildlife Northern Region Klamath River Initiative</a:t>
            </a: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5AE36547-405D-C6D2-3374-DF55A14CF82C}"/>
              </a:ext>
            </a:extLst>
          </p:cNvPr>
          <p:cNvSpPr txBox="1"/>
          <p:nvPr/>
        </p:nvSpPr>
        <p:spPr>
          <a:xfrm>
            <a:off x="4963318" y="158442"/>
            <a:ext cx="22653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highlight>
                  <a:srgbClr val="C0C0C0"/>
                </a:highlight>
                <a:uLnTx/>
                <a:uFillTx/>
                <a:latin typeface="Aptos" panose="02110004020202020204"/>
                <a:ea typeface="+mn-ea"/>
                <a:cs typeface="+mn-cs"/>
              </a:rPr>
              <a:t>Scott Coho</a:t>
            </a:r>
          </a:p>
        </p:txBody>
      </p:sp>
      <p:pic>
        <p:nvPicPr>
          <p:cNvPr id="10" name="Picture 9" descr="A picture containing text, clipart&#10;&#10;Description automatically generated">
            <a:extLst>
              <a:ext uri="{FF2B5EF4-FFF2-40B4-BE49-F238E27FC236}">
                <a16:creationId xmlns:a16="http://schemas.microsoft.com/office/drawing/2014/main" id="{ED95F3EB-BFA7-5E4F-BB26-0611DE9555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5792" y="5284733"/>
            <a:ext cx="697883" cy="918267"/>
          </a:xfrm>
          <a:prstGeom prst="rect">
            <a:avLst/>
          </a:prstGeom>
        </p:spPr>
      </p:pic>
    </p:spTree>
    <p:extLst>
      <p:ext uri="{BB962C8B-B14F-4D97-AF65-F5344CB8AC3E}">
        <p14:creationId xmlns:p14="http://schemas.microsoft.com/office/powerpoint/2010/main" val="34438096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6000">
              <a:schemeClr val="accent2">
                <a:lumMod val="60000"/>
                <a:lumOff val="40000"/>
              </a:schemeClr>
            </a:gs>
            <a:gs pos="74000">
              <a:schemeClr val="accent2"/>
            </a:gs>
            <a:gs pos="82000">
              <a:schemeClr val="accent2"/>
            </a:gs>
            <a:gs pos="92000">
              <a:schemeClr val="tx1"/>
            </a:gs>
          </a:gsLst>
          <a:lin ang="540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DA178C-9AC8-68D8-2F4E-B8C36C5058E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12145" y="2985873"/>
            <a:ext cx="4814093" cy="3200995"/>
          </a:xfrm>
          <a:prstGeom prst="rect">
            <a:avLst/>
          </a:prstGeom>
          <a:noFill/>
          <a:ln>
            <a:solidFill>
              <a:schemeClr val="accent2"/>
            </a:solidFill>
          </a:ln>
        </p:spPr>
      </p:pic>
      <p:pic>
        <p:nvPicPr>
          <p:cNvPr id="14" name="Picture 13" descr="A graph of a number of years&#10;&#10;AI-generated content may be incorrect.">
            <a:extLst>
              <a:ext uri="{FF2B5EF4-FFF2-40B4-BE49-F238E27FC236}">
                <a16:creationId xmlns:a16="http://schemas.microsoft.com/office/drawing/2014/main" id="{6AA37DD6-6AFA-04ED-23E8-B5D8B9C8FE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05162" y="115747"/>
            <a:ext cx="3828058" cy="2813622"/>
          </a:xfrm>
          <a:prstGeom prst="rect">
            <a:avLst/>
          </a:prstGeom>
          <a:ln w="12700">
            <a:solidFill>
              <a:schemeClr val="accent2"/>
            </a:solidFill>
          </a:ln>
        </p:spPr>
      </p:pic>
      <p:sp>
        <p:nvSpPr>
          <p:cNvPr id="16" name="TextBox 15">
            <a:extLst>
              <a:ext uri="{FF2B5EF4-FFF2-40B4-BE49-F238E27FC236}">
                <a16:creationId xmlns:a16="http://schemas.microsoft.com/office/drawing/2014/main" id="{946A3473-9524-19E9-BF18-BEE51AFD4138}"/>
              </a:ext>
            </a:extLst>
          </p:cNvPr>
          <p:cNvSpPr txBox="1"/>
          <p:nvPr/>
        </p:nvSpPr>
        <p:spPr>
          <a:xfrm>
            <a:off x="6402648" y="229896"/>
            <a:ext cx="5087863" cy="2585323"/>
          </a:xfrm>
          <a:prstGeom prst="rect">
            <a:avLst/>
          </a:prstGeom>
          <a:noFill/>
          <a:ln w="9525">
            <a:solidFill>
              <a:schemeClr val="tx1"/>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In the early 2000’s there was one relatively strong brood year of coho salmon and two very week broods of coho salmon.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The Drought of 2013 – 2014 led to the demise of the strong brood year while the two weak brood years have shown significant increases over the last five (5) generations.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8" name="Picture 17" descr="A logo for a company&#10;&#10;AI-generated content may be incorrect.">
            <a:extLst>
              <a:ext uri="{FF2B5EF4-FFF2-40B4-BE49-F238E27FC236}">
                <a16:creationId xmlns:a16="http://schemas.microsoft.com/office/drawing/2014/main" id="{540B02BC-0BCE-3866-6ADC-18DD1EED6B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1838" y="6243372"/>
            <a:ext cx="600517" cy="480413"/>
          </a:xfrm>
          <a:prstGeom prst="rect">
            <a:avLst/>
          </a:prstGeom>
        </p:spPr>
      </p:pic>
      <p:sp>
        <p:nvSpPr>
          <p:cNvPr id="24" name="TextBox 23">
            <a:extLst>
              <a:ext uri="{FF2B5EF4-FFF2-40B4-BE49-F238E27FC236}">
                <a16:creationId xmlns:a16="http://schemas.microsoft.com/office/drawing/2014/main" id="{A567F8CA-3733-0526-481D-0D34C1BD2B88}"/>
              </a:ext>
            </a:extLst>
          </p:cNvPr>
          <p:cNvSpPr txBox="1"/>
          <p:nvPr/>
        </p:nvSpPr>
        <p:spPr>
          <a:xfrm>
            <a:off x="4728441" y="6243372"/>
            <a:ext cx="22653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highlight>
                  <a:srgbClr val="C0C0C0"/>
                </a:highlight>
                <a:uLnTx/>
                <a:uFillTx/>
                <a:latin typeface="Aptos" panose="02110004020202020204"/>
                <a:ea typeface="+mn-ea"/>
                <a:cs typeface="+mn-cs"/>
              </a:rPr>
              <a:t>Scott Coho</a:t>
            </a:r>
          </a:p>
        </p:txBody>
      </p:sp>
      <p:pic>
        <p:nvPicPr>
          <p:cNvPr id="11" name="Picture 10">
            <a:extLst>
              <a:ext uri="{FF2B5EF4-FFF2-40B4-BE49-F238E27FC236}">
                <a16:creationId xmlns:a16="http://schemas.microsoft.com/office/drawing/2014/main" id="{1000ACB6-70EA-2C32-43DB-0188EDC20E2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39534" y="2985873"/>
            <a:ext cx="4814093" cy="3200993"/>
          </a:xfrm>
          <a:prstGeom prst="rect">
            <a:avLst/>
          </a:prstGeom>
          <a:noFill/>
          <a:ln>
            <a:solidFill>
              <a:schemeClr val="accent2"/>
            </a:solidFill>
          </a:ln>
        </p:spPr>
      </p:pic>
    </p:spTree>
    <p:extLst>
      <p:ext uri="{BB962C8B-B14F-4D97-AF65-F5344CB8AC3E}">
        <p14:creationId xmlns:p14="http://schemas.microsoft.com/office/powerpoint/2010/main" val="33873426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4" name="Rectangle 13">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6" name="Picture 5">
            <a:extLst>
              <a:ext uri="{FF2B5EF4-FFF2-40B4-BE49-F238E27FC236}">
                <a16:creationId xmlns:a16="http://schemas.microsoft.com/office/drawing/2014/main" id="{54EB2624-B72C-00F8-486F-D9DB2C32FED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bwMode="auto">
          <a:xfrm>
            <a:off x="863770" y="1815831"/>
            <a:ext cx="6268090" cy="4120588"/>
          </a:xfrm>
          <a:prstGeom prst="rect">
            <a:avLst/>
          </a:prstGeom>
          <a:noFill/>
          <a:ln w="15875">
            <a:solidFill>
              <a:schemeClr val="tx2">
                <a:lumMod val="75000"/>
                <a:lumOff val="25000"/>
              </a:schemeClr>
            </a:solidFill>
          </a:ln>
        </p:spPr>
      </p:pic>
      <p:pic>
        <p:nvPicPr>
          <p:cNvPr id="5" name="Picture 4" descr="A screenshot of a graph&#10;&#10;AI-generated content may be incorrect.">
            <a:extLst>
              <a:ext uri="{FF2B5EF4-FFF2-40B4-BE49-F238E27FC236}">
                <a16:creationId xmlns:a16="http://schemas.microsoft.com/office/drawing/2014/main" id="{02F1F90D-8AB3-F6A7-E4AA-078D97B47D03}"/>
              </a:ext>
            </a:extLst>
          </p:cNvPr>
          <p:cNvPicPr>
            <a:picLocks noChangeAspect="1"/>
          </p:cNvPicPr>
          <p:nvPr/>
        </p:nvPicPr>
        <p:blipFill>
          <a:blip r:embed="rId4"/>
          <a:stretch>
            <a:fillRect/>
          </a:stretch>
        </p:blipFill>
        <p:spPr>
          <a:xfrm>
            <a:off x="7435975" y="2611579"/>
            <a:ext cx="4600354" cy="2236283"/>
          </a:xfrm>
          <a:prstGeom prst="rect">
            <a:avLst/>
          </a:prstGeom>
          <a:ln w="15875">
            <a:solidFill>
              <a:schemeClr val="tx2">
                <a:lumMod val="75000"/>
                <a:lumOff val="25000"/>
              </a:schemeClr>
            </a:solidFill>
          </a:ln>
        </p:spPr>
      </p:pic>
      <p:sp>
        <p:nvSpPr>
          <p:cNvPr id="7" name="TextBox 6">
            <a:extLst>
              <a:ext uri="{FF2B5EF4-FFF2-40B4-BE49-F238E27FC236}">
                <a16:creationId xmlns:a16="http://schemas.microsoft.com/office/drawing/2014/main" id="{FBBD8684-B92A-AAEA-B3A0-625F66AE668C}"/>
              </a:ext>
            </a:extLst>
          </p:cNvPr>
          <p:cNvSpPr txBox="1"/>
          <p:nvPr/>
        </p:nvSpPr>
        <p:spPr>
          <a:xfrm>
            <a:off x="4977603" y="495342"/>
            <a:ext cx="22653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highlight>
                  <a:srgbClr val="C0C0C0"/>
                </a:highlight>
                <a:uLnTx/>
                <a:uFillTx/>
                <a:latin typeface="Aptos" panose="02110004020202020204"/>
                <a:ea typeface="+mn-ea"/>
                <a:cs typeface="+mn-cs"/>
              </a:rPr>
              <a:t>Scott Coho</a:t>
            </a:r>
          </a:p>
        </p:txBody>
      </p:sp>
      <p:sp>
        <p:nvSpPr>
          <p:cNvPr id="2" name="TextBox 1">
            <a:extLst>
              <a:ext uri="{FF2B5EF4-FFF2-40B4-BE49-F238E27FC236}">
                <a16:creationId xmlns:a16="http://schemas.microsoft.com/office/drawing/2014/main" id="{53D77418-28E0-533F-8447-AC992AC6A2CD}"/>
              </a:ext>
            </a:extLst>
          </p:cNvPr>
          <p:cNvSpPr txBox="1"/>
          <p:nvPr/>
        </p:nvSpPr>
        <p:spPr>
          <a:xfrm>
            <a:off x="1075878" y="6154456"/>
            <a:ext cx="40513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November Flow- Initiate Coho Return</a:t>
            </a:r>
          </a:p>
        </p:txBody>
      </p:sp>
      <p:pic>
        <p:nvPicPr>
          <p:cNvPr id="3" name="Picture 2" descr="A logo for a company&#10;&#10;AI-generated content may be incorrect.">
            <a:extLst>
              <a:ext uri="{FF2B5EF4-FFF2-40B4-BE49-F238E27FC236}">
                <a16:creationId xmlns:a16="http://schemas.microsoft.com/office/drawing/2014/main" id="{9CD79386-E321-5B52-1C68-6C82BB9A437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2899" y="6155442"/>
            <a:ext cx="732979" cy="586383"/>
          </a:xfrm>
          <a:prstGeom prst="rect">
            <a:avLst/>
          </a:prstGeom>
        </p:spPr>
      </p:pic>
      <p:sp>
        <p:nvSpPr>
          <p:cNvPr id="4" name="Frame 3">
            <a:extLst>
              <a:ext uri="{FF2B5EF4-FFF2-40B4-BE49-F238E27FC236}">
                <a16:creationId xmlns:a16="http://schemas.microsoft.com/office/drawing/2014/main" id="{224DC4D0-D730-7766-A2FA-E4D04BF8702F}"/>
              </a:ext>
            </a:extLst>
          </p:cNvPr>
          <p:cNvSpPr/>
          <p:nvPr/>
        </p:nvSpPr>
        <p:spPr>
          <a:xfrm>
            <a:off x="5244878" y="4847862"/>
            <a:ext cx="1752822" cy="1514796"/>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85853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49000">
              <a:schemeClr val="accent2">
                <a:lumMod val="60000"/>
                <a:lumOff val="40000"/>
              </a:schemeClr>
            </a:gs>
            <a:gs pos="67000">
              <a:schemeClr val="accent2"/>
            </a:gs>
            <a:gs pos="83000">
              <a:schemeClr val="accent2"/>
            </a:gs>
            <a:gs pos="92000">
              <a:schemeClr val="tx1"/>
            </a:gs>
          </a:gsLst>
          <a:lin ang="54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140404-E2E7-60EA-867B-59555C1572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66" y="584823"/>
            <a:ext cx="5382942" cy="2988250"/>
          </a:xfrm>
          <a:prstGeom prst="rect">
            <a:avLst/>
          </a:prstGeom>
        </p:spPr>
      </p:pic>
      <p:sp>
        <p:nvSpPr>
          <p:cNvPr id="5" name="TextBox 4">
            <a:extLst>
              <a:ext uri="{FF2B5EF4-FFF2-40B4-BE49-F238E27FC236}">
                <a16:creationId xmlns:a16="http://schemas.microsoft.com/office/drawing/2014/main" id="{63731F9E-A20F-5B14-6963-A7B5E18C11F1}"/>
              </a:ext>
            </a:extLst>
          </p:cNvPr>
          <p:cNvSpPr txBox="1"/>
          <p:nvPr/>
        </p:nvSpPr>
        <p:spPr>
          <a:xfrm>
            <a:off x="5697440" y="99194"/>
            <a:ext cx="6047839" cy="923330"/>
          </a:xfrm>
          <a:prstGeom prst="rect">
            <a:avLst/>
          </a:prstGeom>
          <a:solidFill>
            <a:schemeClr val="bg2">
              <a:lumMod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26% of the coho spawning occurred in the mainstem Scott River during 2020-2021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9% occurred in the mainstem in 2023-2024</a:t>
            </a:r>
          </a:p>
        </p:txBody>
      </p:sp>
      <p:sp>
        <p:nvSpPr>
          <p:cNvPr id="10" name="TextBox 9">
            <a:extLst>
              <a:ext uri="{FF2B5EF4-FFF2-40B4-BE49-F238E27FC236}">
                <a16:creationId xmlns:a16="http://schemas.microsoft.com/office/drawing/2014/main" id="{ED21595F-C64C-493B-87B4-10870FEC9DF0}"/>
              </a:ext>
            </a:extLst>
          </p:cNvPr>
          <p:cNvSpPr txBox="1"/>
          <p:nvPr/>
        </p:nvSpPr>
        <p:spPr>
          <a:xfrm>
            <a:off x="371061" y="3942162"/>
            <a:ext cx="4730519" cy="1200329"/>
          </a:xfrm>
          <a:prstGeom prst="rect">
            <a:avLst/>
          </a:prstGeom>
          <a:solidFill>
            <a:schemeClr val="bg2">
              <a:lumMod val="9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Timing of early fall precipitation and runoff effects connectivity and migration timing with drought years having a significant effect on documented distribution.</a:t>
            </a:r>
          </a:p>
        </p:txBody>
      </p:sp>
      <p:pic>
        <p:nvPicPr>
          <p:cNvPr id="12" name="Picture 11" descr="A logo for a company&#10;&#10;AI-generated content may be incorrect.">
            <a:extLst>
              <a:ext uri="{FF2B5EF4-FFF2-40B4-BE49-F238E27FC236}">
                <a16:creationId xmlns:a16="http://schemas.microsoft.com/office/drawing/2014/main" id="{6A8DA38B-800B-2989-2D1F-73D1178CDBA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9039" y="5880669"/>
            <a:ext cx="1076446" cy="861157"/>
          </a:xfrm>
          <a:prstGeom prst="rect">
            <a:avLst/>
          </a:prstGeom>
        </p:spPr>
      </p:pic>
      <p:pic>
        <p:nvPicPr>
          <p:cNvPr id="19" name="Picture 18" descr="A table of numbers and percentages&#10;&#10;AI-generated content may be incorrect.">
            <a:extLst>
              <a:ext uri="{FF2B5EF4-FFF2-40B4-BE49-F238E27FC236}">
                <a16:creationId xmlns:a16="http://schemas.microsoft.com/office/drawing/2014/main" id="{C8321098-F82D-0682-64C9-9AE3728F766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79876" y="1242057"/>
            <a:ext cx="6812124" cy="5400209"/>
          </a:xfrm>
          <a:prstGeom prst="rect">
            <a:avLst/>
          </a:prstGeom>
        </p:spPr>
      </p:pic>
      <p:sp>
        <p:nvSpPr>
          <p:cNvPr id="21" name="Frame 20">
            <a:extLst>
              <a:ext uri="{FF2B5EF4-FFF2-40B4-BE49-F238E27FC236}">
                <a16:creationId xmlns:a16="http://schemas.microsoft.com/office/drawing/2014/main" id="{2689838F-4C72-4D94-F3D8-5B63A2900CF4}"/>
              </a:ext>
            </a:extLst>
          </p:cNvPr>
          <p:cNvSpPr/>
          <p:nvPr/>
        </p:nvSpPr>
        <p:spPr>
          <a:xfrm>
            <a:off x="8587409" y="5115339"/>
            <a:ext cx="3326295" cy="1527330"/>
          </a:xfrm>
          <a:prstGeom prst="frame">
            <a:avLst>
              <a:gd name="adj1" fmla="val 206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28795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49000">
              <a:schemeClr val="accent2">
                <a:lumMod val="60000"/>
                <a:lumOff val="40000"/>
              </a:schemeClr>
            </a:gs>
            <a:gs pos="67000">
              <a:schemeClr val="accent2"/>
            </a:gs>
            <a:gs pos="83000">
              <a:schemeClr val="accent2"/>
            </a:gs>
            <a:gs pos="92000">
              <a:schemeClr val="tx1"/>
            </a:gs>
          </a:gsLst>
          <a:lin ang="5400000" scaled="1"/>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405697F-042C-FE87-4DFF-8F1139D4424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83101" y="0"/>
            <a:ext cx="53038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logo for a company&#10;&#10;AI-generated content may be incorrect.">
            <a:extLst>
              <a:ext uri="{FF2B5EF4-FFF2-40B4-BE49-F238E27FC236}">
                <a16:creationId xmlns:a16="http://schemas.microsoft.com/office/drawing/2014/main" id="{4748A51D-DA01-C7F2-1CB1-A7D50F0A0B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73752" y="6314612"/>
            <a:ext cx="554217" cy="443374"/>
          </a:xfrm>
          <a:prstGeom prst="rect">
            <a:avLst/>
          </a:prstGeom>
        </p:spPr>
      </p:pic>
      <p:pic>
        <p:nvPicPr>
          <p:cNvPr id="2" name="Picture 1" descr="A map of a mountain range&#10;&#10;AI-generated content may be incorrect.">
            <a:extLst>
              <a:ext uri="{FF2B5EF4-FFF2-40B4-BE49-F238E27FC236}">
                <a16:creationId xmlns:a16="http://schemas.microsoft.com/office/drawing/2014/main" id="{9AFAACE4-1691-3CE2-7DB2-4618ADDF63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9536" y="0"/>
            <a:ext cx="5299364" cy="6858000"/>
          </a:xfrm>
          <a:prstGeom prst="rect">
            <a:avLst/>
          </a:prstGeom>
        </p:spPr>
      </p:pic>
    </p:spTree>
    <p:extLst>
      <p:ext uri="{BB962C8B-B14F-4D97-AF65-F5344CB8AC3E}">
        <p14:creationId xmlns:p14="http://schemas.microsoft.com/office/powerpoint/2010/main" val="18356914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69D8409-D958-3A35-73D0-B7D9F971FA1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2371" y="214339"/>
            <a:ext cx="4980949" cy="644821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D43BCE77-FE77-A121-4AD7-DB2C56DC4E7F}"/>
              </a:ext>
            </a:extLst>
          </p:cNvPr>
          <p:cNvCxnSpPr>
            <a:cxnSpLocks/>
          </p:cNvCxnSpPr>
          <p:nvPr/>
        </p:nvCxnSpPr>
        <p:spPr>
          <a:xfrm flipV="1">
            <a:off x="1998482" y="2801566"/>
            <a:ext cx="472043" cy="26214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5BD57DA4-2EC5-B2C9-C570-08EEC890E0FB}"/>
              </a:ext>
            </a:extLst>
          </p:cNvPr>
          <p:cNvCxnSpPr>
            <a:cxnSpLocks/>
          </p:cNvCxnSpPr>
          <p:nvPr/>
        </p:nvCxnSpPr>
        <p:spPr>
          <a:xfrm>
            <a:off x="4128940" y="4432177"/>
            <a:ext cx="141402" cy="846833"/>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C9024E84-8807-802D-6AFC-752E92582CD5}"/>
              </a:ext>
            </a:extLst>
          </p:cNvPr>
          <p:cNvSpPr txBox="1"/>
          <p:nvPr/>
        </p:nvSpPr>
        <p:spPr>
          <a:xfrm>
            <a:off x="1064878" y="3063711"/>
            <a:ext cx="1103287"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Spawning in Patterson</a:t>
            </a:r>
          </a:p>
        </p:txBody>
      </p:sp>
      <p:cxnSp>
        <p:nvCxnSpPr>
          <p:cNvPr id="15" name="Straight Arrow Connector 14">
            <a:extLst>
              <a:ext uri="{FF2B5EF4-FFF2-40B4-BE49-F238E27FC236}">
                <a16:creationId xmlns:a16="http://schemas.microsoft.com/office/drawing/2014/main" id="{0F9B98B0-9145-EC91-5F34-E99FA9EE7779}"/>
              </a:ext>
            </a:extLst>
          </p:cNvPr>
          <p:cNvCxnSpPr>
            <a:cxnSpLocks/>
          </p:cNvCxnSpPr>
          <p:nvPr/>
        </p:nvCxnSpPr>
        <p:spPr>
          <a:xfrm flipV="1">
            <a:off x="2005490" y="3880676"/>
            <a:ext cx="472043" cy="26214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353002A5-4B8D-EFF1-6A30-BCC9FC118753}"/>
              </a:ext>
            </a:extLst>
          </p:cNvPr>
          <p:cNvSpPr txBox="1"/>
          <p:nvPr/>
        </p:nvSpPr>
        <p:spPr>
          <a:xfrm>
            <a:off x="848413" y="3914415"/>
            <a:ext cx="1227056"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Spawning in Upper Etna</a:t>
            </a:r>
          </a:p>
        </p:txBody>
      </p:sp>
      <p:sp>
        <p:nvSpPr>
          <p:cNvPr id="17" name="TextBox 16">
            <a:extLst>
              <a:ext uri="{FF2B5EF4-FFF2-40B4-BE49-F238E27FC236}">
                <a16:creationId xmlns:a16="http://schemas.microsoft.com/office/drawing/2014/main" id="{FAE563F3-9E9B-2947-9DB3-A592C3344632}"/>
              </a:ext>
            </a:extLst>
          </p:cNvPr>
          <p:cNvSpPr txBox="1"/>
          <p:nvPr/>
        </p:nvSpPr>
        <p:spPr>
          <a:xfrm>
            <a:off x="3634610" y="3908957"/>
            <a:ext cx="1459668"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Spawning in Noyes Valley Cr</a:t>
            </a:r>
          </a:p>
        </p:txBody>
      </p:sp>
      <p:sp>
        <p:nvSpPr>
          <p:cNvPr id="20" name="TextBox 19">
            <a:extLst>
              <a:ext uri="{FF2B5EF4-FFF2-40B4-BE49-F238E27FC236}">
                <a16:creationId xmlns:a16="http://schemas.microsoft.com/office/drawing/2014/main" id="{EC1FA658-DF26-85D5-13C7-1EC29BC30CAE}"/>
              </a:ext>
            </a:extLst>
          </p:cNvPr>
          <p:cNvSpPr txBox="1"/>
          <p:nvPr/>
        </p:nvSpPr>
        <p:spPr>
          <a:xfrm>
            <a:off x="6212145" y="0"/>
            <a:ext cx="501763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Coho Spawning 2024 – 2025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Brood Year 2021 Returns as Adults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4" name="Picture 23" descr="A stream with fallen leaves on the ground&#10;&#10;AI-generated content may be incorrect.">
            <a:extLst>
              <a:ext uri="{FF2B5EF4-FFF2-40B4-BE49-F238E27FC236}">
                <a16:creationId xmlns:a16="http://schemas.microsoft.com/office/drawing/2014/main" id="{0A8D5E99-B1A6-4E73-405C-76DB7948281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7188" y="3191233"/>
            <a:ext cx="4889023" cy="3666767"/>
          </a:xfrm>
          <a:prstGeom prst="rect">
            <a:avLst/>
          </a:prstGeom>
        </p:spPr>
      </p:pic>
      <p:cxnSp>
        <p:nvCxnSpPr>
          <p:cNvPr id="30" name="Straight Arrow Connector 29">
            <a:extLst>
              <a:ext uri="{FF2B5EF4-FFF2-40B4-BE49-F238E27FC236}">
                <a16:creationId xmlns:a16="http://schemas.microsoft.com/office/drawing/2014/main" id="{710978C7-059C-842E-A104-A81C2268E915}"/>
              </a:ext>
            </a:extLst>
          </p:cNvPr>
          <p:cNvCxnSpPr>
            <a:cxnSpLocks/>
          </p:cNvCxnSpPr>
          <p:nvPr/>
        </p:nvCxnSpPr>
        <p:spPr>
          <a:xfrm flipH="1" flipV="1">
            <a:off x="8559161" y="4890417"/>
            <a:ext cx="867266" cy="56358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DC1CF4F3-EC9C-B340-C85F-FED433B7C7EB}"/>
              </a:ext>
            </a:extLst>
          </p:cNvPr>
          <p:cNvSpPr txBox="1"/>
          <p:nvPr/>
        </p:nvSpPr>
        <p:spPr>
          <a:xfrm>
            <a:off x="5945559" y="6170523"/>
            <a:ext cx="3237142"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French Creek Wood Gravel Project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November 22, 2024 Runoff Event</a:t>
            </a:r>
          </a:p>
        </p:txBody>
      </p:sp>
      <p:pic>
        <p:nvPicPr>
          <p:cNvPr id="34" name="Picture 33" descr="Logo&#10;&#10;Description automatically generated">
            <a:extLst>
              <a:ext uri="{FF2B5EF4-FFF2-40B4-BE49-F238E27FC236}">
                <a16:creationId xmlns:a16="http://schemas.microsoft.com/office/drawing/2014/main" id="{282286EA-9744-3553-8064-61494C46130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229775" y="6280409"/>
            <a:ext cx="547772" cy="521252"/>
          </a:xfrm>
          <a:prstGeom prst="rect">
            <a:avLst/>
          </a:prstGeom>
        </p:spPr>
      </p:pic>
      <p:pic>
        <p:nvPicPr>
          <p:cNvPr id="35" name="Picture 2" descr="https://lh3.googleusercontent.com/VUOynkHdEQ6GTulzeJuVtO9jgie596a9m6EUSp0K8uZTmFwlxHzSaGhFDNNM7ardAiS_2fDIJ8XAizIzHoxIVaaG8kjj9G5IxmX74PPObX1gAOw49RR0bbqIBA5A3KAsDC6NbumAopg">
            <a:extLst>
              <a:ext uri="{FF2B5EF4-FFF2-40B4-BE49-F238E27FC236}">
                <a16:creationId xmlns:a16="http://schemas.microsoft.com/office/drawing/2014/main" id="{53D7F9EC-08FC-7BAB-2BBC-8030761977B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039929" y="6308380"/>
            <a:ext cx="1011183" cy="46531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CEB692D3-8DA8-AC13-440A-E6FBEC2FC3EC}"/>
              </a:ext>
            </a:extLst>
          </p:cNvPr>
          <p:cNvSpPr txBox="1"/>
          <p:nvPr/>
        </p:nvSpPr>
        <p:spPr>
          <a:xfrm>
            <a:off x="8244617" y="5505879"/>
            <a:ext cx="2026762" cy="30777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Mainstem French Creek </a:t>
            </a:r>
          </a:p>
        </p:txBody>
      </p:sp>
      <p:sp>
        <p:nvSpPr>
          <p:cNvPr id="42" name="TextBox 41">
            <a:extLst>
              <a:ext uri="{FF2B5EF4-FFF2-40B4-BE49-F238E27FC236}">
                <a16:creationId xmlns:a16="http://schemas.microsoft.com/office/drawing/2014/main" id="{A3E6ED2C-CC8F-9EB7-7962-AABE67EDAA27}"/>
              </a:ext>
            </a:extLst>
          </p:cNvPr>
          <p:cNvSpPr txBox="1"/>
          <p:nvPr/>
        </p:nvSpPr>
        <p:spPr>
          <a:xfrm>
            <a:off x="10053979" y="5884737"/>
            <a:ext cx="2026762" cy="30777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Off Channel Habitat</a:t>
            </a:r>
          </a:p>
        </p:txBody>
      </p:sp>
      <p:cxnSp>
        <p:nvCxnSpPr>
          <p:cNvPr id="43" name="Straight Arrow Connector 42">
            <a:extLst>
              <a:ext uri="{FF2B5EF4-FFF2-40B4-BE49-F238E27FC236}">
                <a16:creationId xmlns:a16="http://schemas.microsoft.com/office/drawing/2014/main" id="{D1EDFDA9-C466-C6B6-B73C-CA1BE480F231}"/>
              </a:ext>
            </a:extLst>
          </p:cNvPr>
          <p:cNvCxnSpPr>
            <a:cxnSpLocks/>
          </p:cNvCxnSpPr>
          <p:nvPr/>
        </p:nvCxnSpPr>
        <p:spPr>
          <a:xfrm flipV="1">
            <a:off x="11407385" y="4855593"/>
            <a:ext cx="0" cy="88491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descr="A graph of a number of people&#10;&#10;AI-generated content may be incorrect.">
            <a:extLst>
              <a:ext uri="{FF2B5EF4-FFF2-40B4-BE49-F238E27FC236}">
                <a16:creationId xmlns:a16="http://schemas.microsoft.com/office/drawing/2014/main" id="{13DDEF0E-DD80-287A-32B2-12CBB2E06B9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96924" y="706800"/>
            <a:ext cx="4291522" cy="3181646"/>
          </a:xfrm>
          <a:prstGeom prst="rect">
            <a:avLst/>
          </a:prstGeom>
        </p:spPr>
      </p:pic>
      <p:sp>
        <p:nvSpPr>
          <p:cNvPr id="29" name="TextBox 28">
            <a:extLst>
              <a:ext uri="{FF2B5EF4-FFF2-40B4-BE49-F238E27FC236}">
                <a16:creationId xmlns:a16="http://schemas.microsoft.com/office/drawing/2014/main" id="{D88CB5B1-A694-F752-95AD-D07ABB5CF134}"/>
              </a:ext>
            </a:extLst>
          </p:cNvPr>
          <p:cNvSpPr txBox="1"/>
          <p:nvPr/>
        </p:nvSpPr>
        <p:spPr>
          <a:xfrm>
            <a:off x="7067188" y="1710809"/>
            <a:ext cx="16968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November 2, 2024</a:t>
            </a:r>
          </a:p>
        </p:txBody>
      </p:sp>
      <p:cxnSp>
        <p:nvCxnSpPr>
          <p:cNvPr id="26" name="Straight Arrow Connector 25">
            <a:extLst>
              <a:ext uri="{FF2B5EF4-FFF2-40B4-BE49-F238E27FC236}">
                <a16:creationId xmlns:a16="http://schemas.microsoft.com/office/drawing/2014/main" id="{D151D819-151B-8E25-3537-4369AF0656A6}"/>
              </a:ext>
            </a:extLst>
          </p:cNvPr>
          <p:cNvCxnSpPr>
            <a:cxnSpLocks/>
          </p:cNvCxnSpPr>
          <p:nvPr/>
        </p:nvCxnSpPr>
        <p:spPr>
          <a:xfrm>
            <a:off x="7981180" y="1503848"/>
            <a:ext cx="641023" cy="10369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descr="Logo&#10;&#10;Description automatically generated">
            <a:extLst>
              <a:ext uri="{FF2B5EF4-FFF2-40B4-BE49-F238E27FC236}">
                <a16:creationId xmlns:a16="http://schemas.microsoft.com/office/drawing/2014/main" id="{90CB34E8-5E14-ADEA-15C8-7E637820A85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313165" y="6286488"/>
            <a:ext cx="465835" cy="554566"/>
          </a:xfrm>
          <a:prstGeom prst="rect">
            <a:avLst/>
          </a:prstGeom>
        </p:spPr>
      </p:pic>
    </p:spTree>
    <p:extLst>
      <p:ext uri="{BB962C8B-B14F-4D97-AF65-F5344CB8AC3E}">
        <p14:creationId xmlns:p14="http://schemas.microsoft.com/office/powerpoint/2010/main" val="3860279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20;p3">
            <a:extLst>
              <a:ext uri="{FF2B5EF4-FFF2-40B4-BE49-F238E27FC236}">
                <a16:creationId xmlns:a16="http://schemas.microsoft.com/office/drawing/2014/main" id="{43D5A68A-1B65-4110-9D31-43CFE1226919}"/>
              </a:ext>
            </a:extLst>
          </p:cNvPr>
          <p:cNvPicPr preferRelativeResize="0">
            <a:picLocks/>
          </p:cNvPicPr>
          <p:nvPr/>
        </p:nvPicPr>
        <p:blipFill rotWithShape="1">
          <a:blip r:embed="rId3" cstate="email">
            <a:alphaModFix/>
            <a:extLst>
              <a:ext uri="{28A0092B-C50C-407E-A947-70E740481C1C}">
                <a14:useLocalDpi xmlns:a14="http://schemas.microsoft.com/office/drawing/2010/main"/>
              </a:ext>
            </a:extLst>
          </a:blip>
          <a:srcRect/>
          <a:stretch/>
        </p:blipFill>
        <p:spPr>
          <a:xfrm>
            <a:off x="5213082" y="2072096"/>
            <a:ext cx="6639119" cy="2517866"/>
          </a:xfrm>
          <a:prstGeom prst="rect">
            <a:avLst/>
          </a:prstGeom>
          <a:noFill/>
          <a:ln>
            <a:noFill/>
          </a:ln>
        </p:spPr>
      </p:pic>
      <p:sp>
        <p:nvSpPr>
          <p:cNvPr id="3" name="Google Shape;119;p3">
            <a:extLst>
              <a:ext uri="{FF2B5EF4-FFF2-40B4-BE49-F238E27FC236}">
                <a16:creationId xmlns:a16="http://schemas.microsoft.com/office/drawing/2014/main" id="{01B15BD6-FFF5-4E01-B650-08DFD3683F41}"/>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
                <a:prstClr val="black"/>
              </a:buClr>
              <a:buSzPts val="4400"/>
              <a:buFont typeface="Calibri"/>
              <a:buNone/>
              <a:tabLst/>
              <a:defRPr/>
            </a:pPr>
            <a:r>
              <a:rPr kumimoji="0" lang="en-US" sz="4400" b="0" i="0" u="none" strike="noStrike" kern="1200" cap="none" spc="0" normalizeH="0" baseline="0" noProof="0" dirty="0">
                <a:ln>
                  <a:noFill/>
                </a:ln>
                <a:solidFill>
                  <a:srgbClr val="156082"/>
                </a:solidFill>
                <a:effectLst/>
                <a:uLnTx/>
                <a:uFillTx/>
                <a:latin typeface="Aptos Display" panose="02110004020202020204"/>
                <a:ea typeface="+mj-ea"/>
                <a:cs typeface="+mj-cs"/>
              </a:rPr>
              <a:t> KBFC Purpose</a:t>
            </a:r>
          </a:p>
        </p:txBody>
      </p:sp>
      <p:sp>
        <p:nvSpPr>
          <p:cNvPr id="5" name="Google Shape;123;p3">
            <a:extLst>
              <a:ext uri="{FF2B5EF4-FFF2-40B4-BE49-F238E27FC236}">
                <a16:creationId xmlns:a16="http://schemas.microsoft.com/office/drawing/2014/main" id="{813D9187-F546-454B-8025-D18B41C4FD47}"/>
              </a:ext>
            </a:extLst>
          </p:cNvPr>
          <p:cNvSpPr txBox="1"/>
          <p:nvPr/>
        </p:nvSpPr>
        <p:spPr>
          <a:xfrm>
            <a:off x="631371" y="1791521"/>
            <a:ext cx="4295862" cy="3293169"/>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prstClr val="black"/>
              </a:buClr>
              <a:buSzPts val="2400"/>
              <a:buFont typeface="Arial"/>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Calibri"/>
                <a:cs typeface="Calibri"/>
                <a:sym typeface="Calibri"/>
              </a:rPr>
              <a:t>Facilitate access to fisheries PIT tag data and associated metadata</a:t>
            </a: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prstClr val="black"/>
              </a:buClr>
              <a:buSzPts val="2400"/>
              <a:buFont typeface="Arial"/>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Calibri"/>
                <a:cs typeface="Calibri"/>
                <a:sym typeface="Calibri"/>
              </a:rPr>
              <a:t>Build a network of collaborators</a:t>
            </a: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prstClr val="black"/>
              </a:buClr>
              <a:buSzPts val="2400"/>
              <a:buFont typeface="Arial"/>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Calibri"/>
                <a:cs typeface="Calibri"/>
                <a:sym typeface="Calibri"/>
              </a:rPr>
              <a:t>Advance research to inform fisheries management and restoration actions</a:t>
            </a: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Calibri"/>
              <a:cs typeface="Calibri"/>
              <a:sym typeface="Calibri"/>
            </a:endParaRPr>
          </a:p>
        </p:txBody>
      </p:sp>
    </p:spTree>
    <p:extLst>
      <p:ext uri="{BB962C8B-B14F-4D97-AF65-F5344CB8AC3E}">
        <p14:creationId xmlns:p14="http://schemas.microsoft.com/office/powerpoint/2010/main" val="15049190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ap of a trail&#10;&#10;AI-generated content may be incorrect.">
            <a:extLst>
              <a:ext uri="{FF2B5EF4-FFF2-40B4-BE49-F238E27FC236}">
                <a16:creationId xmlns:a16="http://schemas.microsoft.com/office/drawing/2014/main" id="{F1DFA56A-A95D-4F05-A558-C96E66E813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6038" y="0"/>
            <a:ext cx="5299364" cy="6858000"/>
          </a:xfrm>
          <a:prstGeom prst="rect">
            <a:avLst/>
          </a:prstGeom>
        </p:spPr>
      </p:pic>
      <p:pic>
        <p:nvPicPr>
          <p:cNvPr id="4" name="Picture 3" descr="A group of people working in a forest&#10;&#10;AI-generated content may be incorrect.">
            <a:extLst>
              <a:ext uri="{FF2B5EF4-FFF2-40B4-BE49-F238E27FC236}">
                <a16:creationId xmlns:a16="http://schemas.microsoft.com/office/drawing/2014/main" id="{C3894A34-F981-FE14-75FE-472A954BA5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59745" y="378240"/>
            <a:ext cx="4282686" cy="3212015"/>
          </a:xfrm>
          <a:prstGeom prst="rect">
            <a:avLst/>
          </a:prstGeom>
        </p:spPr>
      </p:pic>
      <p:pic>
        <p:nvPicPr>
          <p:cNvPr id="9" name="Picture 8" descr="A small pond with rocks and grass&#10;&#10;AI-generated content may be incorrect.">
            <a:extLst>
              <a:ext uri="{FF2B5EF4-FFF2-40B4-BE49-F238E27FC236}">
                <a16:creationId xmlns:a16="http://schemas.microsoft.com/office/drawing/2014/main" id="{5BDF6EA9-65B4-6FF4-01CE-7928C1C059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58455" y="3300984"/>
            <a:ext cx="4554141" cy="3429000"/>
          </a:xfrm>
          <a:prstGeom prst="rect">
            <a:avLst/>
          </a:prstGeom>
        </p:spPr>
      </p:pic>
      <p:cxnSp>
        <p:nvCxnSpPr>
          <p:cNvPr id="11" name="Straight Arrow Connector 10">
            <a:extLst>
              <a:ext uri="{FF2B5EF4-FFF2-40B4-BE49-F238E27FC236}">
                <a16:creationId xmlns:a16="http://schemas.microsoft.com/office/drawing/2014/main" id="{941CF9EC-9E52-3C02-3337-CB0D7EA337B9}"/>
              </a:ext>
            </a:extLst>
          </p:cNvPr>
          <p:cNvCxnSpPr/>
          <p:nvPr/>
        </p:nvCxnSpPr>
        <p:spPr>
          <a:xfrm flipH="1" flipV="1">
            <a:off x="9921240" y="4873752"/>
            <a:ext cx="585216" cy="448056"/>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70EA4C73-E8C8-A619-BE95-F3EC495DDFED}"/>
              </a:ext>
            </a:extLst>
          </p:cNvPr>
          <p:cNvSpPr txBox="1"/>
          <p:nvPr/>
        </p:nvSpPr>
        <p:spPr>
          <a:xfrm>
            <a:off x="7824247" y="6329874"/>
            <a:ext cx="418834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highlight>
                  <a:srgbClr val="000000"/>
                </a:highlight>
                <a:uLnTx/>
                <a:uFillTx/>
                <a:latin typeface="Aptos" panose="02110004020202020204"/>
                <a:ea typeface="+mn-ea"/>
                <a:cs typeface="+mn-cs"/>
              </a:rPr>
              <a:t>Noyes Valley Creek – 12/12/2024</a:t>
            </a:r>
          </a:p>
        </p:txBody>
      </p:sp>
      <p:sp>
        <p:nvSpPr>
          <p:cNvPr id="13" name="TextBox 12">
            <a:extLst>
              <a:ext uri="{FF2B5EF4-FFF2-40B4-BE49-F238E27FC236}">
                <a16:creationId xmlns:a16="http://schemas.microsoft.com/office/drawing/2014/main" id="{F12F1742-4924-E6F5-BEAE-A5E65C806AC4}"/>
              </a:ext>
            </a:extLst>
          </p:cNvPr>
          <p:cNvSpPr txBox="1"/>
          <p:nvPr/>
        </p:nvSpPr>
        <p:spPr>
          <a:xfrm>
            <a:off x="6202836" y="0"/>
            <a:ext cx="5989163" cy="3782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Extension of Upper Extent of Coho Salmon Distribution </a:t>
            </a:r>
          </a:p>
        </p:txBody>
      </p:sp>
      <p:sp>
        <p:nvSpPr>
          <p:cNvPr id="5" name="TextBox 4">
            <a:extLst>
              <a:ext uri="{FF2B5EF4-FFF2-40B4-BE49-F238E27FC236}">
                <a16:creationId xmlns:a16="http://schemas.microsoft.com/office/drawing/2014/main" id="{813CA086-5361-206B-DFC3-5F1104E8329C}"/>
              </a:ext>
            </a:extLst>
          </p:cNvPr>
          <p:cNvSpPr txBox="1"/>
          <p:nvPr/>
        </p:nvSpPr>
        <p:spPr>
          <a:xfrm>
            <a:off x="6096000" y="3007020"/>
            <a:ext cx="373311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highlight>
                  <a:srgbClr val="000000"/>
                </a:highlight>
                <a:uLnTx/>
                <a:uFillTx/>
                <a:latin typeface="Aptos" panose="02110004020202020204"/>
                <a:ea typeface="+mn-ea"/>
                <a:cs typeface="+mn-cs"/>
              </a:rPr>
              <a:t>Noyes Valley Creek – 12/8/2022</a:t>
            </a:r>
          </a:p>
        </p:txBody>
      </p:sp>
      <p:pic>
        <p:nvPicPr>
          <p:cNvPr id="6" name="Picture 5" descr="A person standing on a rock with a tree and a bird flying in the sky&#10;&#10;AI-generated content may be incorrect.">
            <a:extLst>
              <a:ext uri="{FF2B5EF4-FFF2-40B4-BE49-F238E27FC236}">
                <a16:creationId xmlns:a16="http://schemas.microsoft.com/office/drawing/2014/main" id="{C38F0905-8D29-69FF-959A-8BA96C7322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95387" y="5953083"/>
            <a:ext cx="752470" cy="752470"/>
          </a:xfrm>
          <a:prstGeom prst="rect">
            <a:avLst/>
          </a:prstGeom>
        </p:spPr>
      </p:pic>
    </p:spTree>
    <p:extLst>
      <p:ext uri="{BB962C8B-B14F-4D97-AF65-F5344CB8AC3E}">
        <p14:creationId xmlns:p14="http://schemas.microsoft.com/office/powerpoint/2010/main" val="33595726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mountain range&#10;&#10;AI-generated content may be incorrect.">
            <a:extLst>
              <a:ext uri="{FF2B5EF4-FFF2-40B4-BE49-F238E27FC236}">
                <a16:creationId xmlns:a16="http://schemas.microsoft.com/office/drawing/2014/main" id="{3794B4DE-EA96-FADF-C46F-DB59528503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543" y="0"/>
            <a:ext cx="5299364" cy="6858000"/>
          </a:xfrm>
          <a:prstGeom prst="rect">
            <a:avLst/>
          </a:prstGeom>
        </p:spPr>
      </p:pic>
      <p:pic>
        <p:nvPicPr>
          <p:cNvPr id="5" name="Picture 4" descr="A graph of a number of different colored lines&#10;&#10;AI-generated content may be incorrect.">
            <a:extLst>
              <a:ext uri="{FF2B5EF4-FFF2-40B4-BE49-F238E27FC236}">
                <a16:creationId xmlns:a16="http://schemas.microsoft.com/office/drawing/2014/main" id="{D1CA19AD-2E49-9CCD-4F1B-AF4B855928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07392" y="403860"/>
            <a:ext cx="4276725" cy="3170675"/>
          </a:xfrm>
          <a:prstGeom prst="rect">
            <a:avLst/>
          </a:prstGeom>
        </p:spPr>
      </p:pic>
      <p:sp>
        <p:nvSpPr>
          <p:cNvPr id="6" name="TextBox 5">
            <a:extLst>
              <a:ext uri="{FF2B5EF4-FFF2-40B4-BE49-F238E27FC236}">
                <a16:creationId xmlns:a16="http://schemas.microsoft.com/office/drawing/2014/main" id="{D495B331-4C87-88C9-1420-25655C2EB115}"/>
              </a:ext>
            </a:extLst>
          </p:cNvPr>
          <p:cNvSpPr txBox="1"/>
          <p:nvPr/>
        </p:nvSpPr>
        <p:spPr>
          <a:xfrm>
            <a:off x="5592907" y="80694"/>
            <a:ext cx="65990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Coho Spawning 2020 – 2021 - Brood Year 2017 Returns as Adults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D1C7FF03-7DBF-00E5-4A69-7511307E59E2}"/>
              </a:ext>
            </a:extLst>
          </p:cNvPr>
          <p:cNvSpPr txBox="1"/>
          <p:nvPr/>
        </p:nvSpPr>
        <p:spPr>
          <a:xfrm>
            <a:off x="5807392" y="5886450"/>
            <a:ext cx="174593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French Creek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1/11/2021</a:t>
            </a:r>
          </a:p>
        </p:txBody>
      </p:sp>
      <p:pic>
        <p:nvPicPr>
          <p:cNvPr id="11" name="Picture 10" descr="A group of people walking in a stream&#10;&#10;AI-generated content may be incorrect.">
            <a:extLst>
              <a:ext uri="{FF2B5EF4-FFF2-40B4-BE49-F238E27FC236}">
                <a16:creationId xmlns:a16="http://schemas.microsoft.com/office/drawing/2014/main" id="{C3A7C753-5A60-97F6-8741-C4438A70B4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80704" y="3310128"/>
            <a:ext cx="4622904" cy="3467178"/>
          </a:xfrm>
          <a:prstGeom prst="rect">
            <a:avLst/>
          </a:prstGeom>
        </p:spPr>
      </p:pic>
    </p:spTree>
    <p:extLst>
      <p:ext uri="{BB962C8B-B14F-4D97-AF65-F5344CB8AC3E}">
        <p14:creationId xmlns:p14="http://schemas.microsoft.com/office/powerpoint/2010/main" val="3243634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39F431B-5DA9-9DD4-378E-74C6ABB58A6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025" name="Picture 8">
            <a:extLst>
              <a:ext uri="{FF2B5EF4-FFF2-40B4-BE49-F238E27FC236}">
                <a16:creationId xmlns:a16="http://schemas.microsoft.com/office/drawing/2014/main" id="{F72886A9-3F5F-6207-A50F-B13ADEBAC10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8125" y="152400"/>
            <a:ext cx="4038600" cy="30289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656FA142-2E5B-E674-2D33-08A34C49739E}"/>
              </a:ext>
            </a:extLst>
          </p:cNvPr>
          <p:cNvSpPr>
            <a:spLocks noChangeArrowheads="1"/>
          </p:cNvSpPr>
          <p:nvPr/>
        </p:nvSpPr>
        <p:spPr bwMode="auto">
          <a:xfrm>
            <a:off x="390525" y="31051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YOY Coho Salmon – Sugar Creek BDA Pond 1 – July 2, 2021</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085FFEE9-A26E-E886-3E9E-3ACB796F6A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6060" y="3476625"/>
            <a:ext cx="4050665" cy="3035300"/>
          </a:xfrm>
          <a:prstGeom prst="rect">
            <a:avLst/>
          </a:prstGeom>
        </p:spPr>
      </p:pic>
      <p:sp>
        <p:nvSpPr>
          <p:cNvPr id="8" name="TextBox 7">
            <a:extLst>
              <a:ext uri="{FF2B5EF4-FFF2-40B4-BE49-F238E27FC236}">
                <a16:creationId xmlns:a16="http://schemas.microsoft.com/office/drawing/2014/main" id="{8D64D09F-1AD3-A619-2264-3496F0FC6C0D}"/>
              </a:ext>
            </a:extLst>
          </p:cNvPr>
          <p:cNvSpPr txBox="1"/>
          <p:nvPr/>
        </p:nvSpPr>
        <p:spPr>
          <a:xfrm>
            <a:off x="91535" y="6489827"/>
            <a:ext cx="6291262" cy="265457"/>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YOY Coho Salmon – French Creek Mainstem – Upstream ELJ1 – July 5, 2021</a:t>
            </a:r>
          </a:p>
        </p:txBody>
      </p:sp>
      <p:sp>
        <p:nvSpPr>
          <p:cNvPr id="10" name="TextBox 9">
            <a:extLst>
              <a:ext uri="{FF2B5EF4-FFF2-40B4-BE49-F238E27FC236}">
                <a16:creationId xmlns:a16="http://schemas.microsoft.com/office/drawing/2014/main" id="{BEF713FF-1B24-7913-2C6A-5E405A2E70F1}"/>
              </a:ext>
            </a:extLst>
          </p:cNvPr>
          <p:cNvSpPr txBox="1"/>
          <p:nvPr/>
        </p:nvSpPr>
        <p:spPr>
          <a:xfrm>
            <a:off x="4323039" y="-15031"/>
            <a:ext cx="365967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Brood Year 2020 Juvenile Sampling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July 2021 Fish Sampling </a:t>
            </a:r>
          </a:p>
        </p:txBody>
      </p:sp>
      <p:pic>
        <p:nvPicPr>
          <p:cNvPr id="11" name="Picture 10">
            <a:extLst>
              <a:ext uri="{FF2B5EF4-FFF2-40B4-BE49-F238E27FC236}">
                <a16:creationId xmlns:a16="http://schemas.microsoft.com/office/drawing/2014/main" id="{EECF6E21-F186-B4B2-2855-B441D49D7AA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333627" y="680041"/>
            <a:ext cx="3613359" cy="2388068"/>
          </a:xfrm>
          <a:prstGeom prst="rect">
            <a:avLst/>
          </a:prstGeom>
          <a:noFill/>
        </p:spPr>
      </p:pic>
      <p:pic>
        <p:nvPicPr>
          <p:cNvPr id="12" name="Picture 11">
            <a:extLst>
              <a:ext uri="{FF2B5EF4-FFF2-40B4-BE49-F238E27FC236}">
                <a16:creationId xmlns:a16="http://schemas.microsoft.com/office/drawing/2014/main" id="{6D480461-9515-3DF3-3F90-EEF2B349D58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07520" y="3934304"/>
            <a:ext cx="3490709" cy="2304957"/>
          </a:xfrm>
          <a:prstGeom prst="rect">
            <a:avLst/>
          </a:prstGeom>
          <a:noFill/>
        </p:spPr>
      </p:pic>
      <p:pic>
        <p:nvPicPr>
          <p:cNvPr id="15" name="Picture 14">
            <a:extLst>
              <a:ext uri="{FF2B5EF4-FFF2-40B4-BE49-F238E27FC236}">
                <a16:creationId xmlns:a16="http://schemas.microsoft.com/office/drawing/2014/main" id="{0B22DBC5-371B-0FE6-11BE-E9F481C8924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82712" y="308892"/>
            <a:ext cx="4123563" cy="3089925"/>
          </a:xfrm>
          <a:prstGeom prst="rect">
            <a:avLst/>
          </a:prstGeom>
        </p:spPr>
      </p:pic>
      <p:pic>
        <p:nvPicPr>
          <p:cNvPr id="16" name="Picture 15">
            <a:extLst>
              <a:ext uri="{FF2B5EF4-FFF2-40B4-BE49-F238E27FC236}">
                <a16:creationId xmlns:a16="http://schemas.microsoft.com/office/drawing/2014/main" id="{E454A4F3-199F-F85B-2DCA-D92558DEE84E}"/>
              </a:ext>
            </a:extLst>
          </p:cNvPr>
          <p:cNvPicPr>
            <a:picLocks noChangeAspect="1"/>
          </p:cNvPicPr>
          <p:nvPr/>
        </p:nvPicPr>
        <p:blipFill>
          <a:blip r:embed="rId7" cstate="email">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a:ext>
            </a:extLst>
          </a:blip>
          <a:stretch>
            <a:fillRect/>
          </a:stretch>
        </p:blipFill>
        <p:spPr>
          <a:xfrm>
            <a:off x="7982713" y="3516828"/>
            <a:ext cx="4129518" cy="3094387"/>
          </a:xfrm>
          <a:prstGeom prst="rect">
            <a:avLst/>
          </a:prstGeom>
        </p:spPr>
      </p:pic>
      <p:sp>
        <p:nvSpPr>
          <p:cNvPr id="17" name="TextBox 16">
            <a:extLst>
              <a:ext uri="{FF2B5EF4-FFF2-40B4-BE49-F238E27FC236}">
                <a16:creationId xmlns:a16="http://schemas.microsoft.com/office/drawing/2014/main" id="{CDD2F403-9E59-CFB1-4205-963DBCBAF1D6}"/>
              </a:ext>
            </a:extLst>
          </p:cNvPr>
          <p:cNvSpPr txBox="1"/>
          <p:nvPr/>
        </p:nvSpPr>
        <p:spPr>
          <a:xfrm>
            <a:off x="7982712" y="2992457"/>
            <a:ext cx="25732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Sugar Creek BDA Pond</a:t>
            </a:r>
          </a:p>
        </p:txBody>
      </p:sp>
      <p:sp>
        <p:nvSpPr>
          <p:cNvPr id="18" name="TextBox 17">
            <a:extLst>
              <a:ext uri="{FF2B5EF4-FFF2-40B4-BE49-F238E27FC236}">
                <a16:creationId xmlns:a16="http://schemas.microsoft.com/office/drawing/2014/main" id="{6A6A4F84-B653-EC5E-C342-F84A8B7D236A}"/>
              </a:ext>
            </a:extLst>
          </p:cNvPr>
          <p:cNvSpPr txBox="1"/>
          <p:nvPr/>
        </p:nvSpPr>
        <p:spPr>
          <a:xfrm>
            <a:off x="7982712" y="6209050"/>
            <a:ext cx="25732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French Creek</a:t>
            </a:r>
          </a:p>
        </p:txBody>
      </p:sp>
    </p:spTree>
    <p:extLst>
      <p:ext uri="{BB962C8B-B14F-4D97-AF65-F5344CB8AC3E}">
        <p14:creationId xmlns:p14="http://schemas.microsoft.com/office/powerpoint/2010/main" val="12915730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ugar_Creek_Control_CohoSalmon_220916_Best">
            <a:hlinkClick r:id="" action="ppaction://media"/>
            <a:extLst>
              <a:ext uri="{FF2B5EF4-FFF2-40B4-BE49-F238E27FC236}">
                <a16:creationId xmlns:a16="http://schemas.microsoft.com/office/drawing/2014/main" id="{2B0E4B23-0755-8A1E-33FA-AD026DB2808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9236"/>
            <a:ext cx="12192000" cy="6858000"/>
          </a:xfrm>
          <a:prstGeom prst="rect">
            <a:avLst/>
          </a:prstGeom>
        </p:spPr>
      </p:pic>
    </p:spTree>
    <p:extLst>
      <p:ext uri="{BB962C8B-B14F-4D97-AF65-F5344CB8AC3E}">
        <p14:creationId xmlns:p14="http://schemas.microsoft.com/office/powerpoint/2010/main" val="220976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hand holding a fish in a plastic bag&#10;&#10;AI-generated content may be incorrect.">
            <a:extLst>
              <a:ext uri="{FF2B5EF4-FFF2-40B4-BE49-F238E27FC236}">
                <a16:creationId xmlns:a16="http://schemas.microsoft.com/office/drawing/2014/main" id="{E2E38497-3CA0-492B-E922-7C64693820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5083" y="3324395"/>
            <a:ext cx="4672986" cy="3504740"/>
          </a:xfrm>
          <a:prstGeom prst="rect">
            <a:avLst/>
          </a:prstGeom>
        </p:spPr>
      </p:pic>
      <p:pic>
        <p:nvPicPr>
          <p:cNvPr id="14" name="Picture 13" descr="A person in a river&#10;&#10;AI-generated content may be incorrect.">
            <a:extLst>
              <a:ext uri="{FF2B5EF4-FFF2-40B4-BE49-F238E27FC236}">
                <a16:creationId xmlns:a16="http://schemas.microsoft.com/office/drawing/2014/main" id="{9DF23B1F-AA66-1739-5D84-83E4AD018D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4933" y="3150457"/>
            <a:ext cx="4810432" cy="3607824"/>
          </a:xfrm>
          <a:prstGeom prst="rect">
            <a:avLst/>
          </a:prstGeom>
        </p:spPr>
      </p:pic>
      <p:pic>
        <p:nvPicPr>
          <p:cNvPr id="7" name="Picture 6">
            <a:extLst>
              <a:ext uri="{FF2B5EF4-FFF2-40B4-BE49-F238E27FC236}">
                <a16:creationId xmlns:a16="http://schemas.microsoft.com/office/drawing/2014/main" id="{90E44DBB-935C-71C5-5CCA-33237880C7B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6533" y="610167"/>
            <a:ext cx="5055506" cy="3338211"/>
          </a:xfrm>
          <a:prstGeom prst="rect">
            <a:avLst/>
          </a:prstGeom>
          <a:noFill/>
          <a:ln w="31750">
            <a:solidFill>
              <a:schemeClr val="tx2">
                <a:lumMod val="90000"/>
                <a:lumOff val="10000"/>
              </a:schemeClr>
            </a:solidFill>
          </a:ln>
        </p:spPr>
      </p:pic>
      <p:pic>
        <p:nvPicPr>
          <p:cNvPr id="9" name="Picture 8" descr="A hand holding a small fish&#10;&#10;AI-generated content may be incorrect.">
            <a:extLst>
              <a:ext uri="{FF2B5EF4-FFF2-40B4-BE49-F238E27FC236}">
                <a16:creationId xmlns:a16="http://schemas.microsoft.com/office/drawing/2014/main" id="{EB5D4A76-1F80-0422-8E95-D0CC8C743EF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95822" y="28865"/>
            <a:ext cx="4682246" cy="3511684"/>
          </a:xfrm>
          <a:prstGeom prst="rect">
            <a:avLst/>
          </a:prstGeom>
        </p:spPr>
      </p:pic>
      <p:sp>
        <p:nvSpPr>
          <p:cNvPr id="10" name="TextBox 9">
            <a:extLst>
              <a:ext uri="{FF2B5EF4-FFF2-40B4-BE49-F238E27FC236}">
                <a16:creationId xmlns:a16="http://schemas.microsoft.com/office/drawing/2014/main" id="{53A8216E-034C-9663-1272-063BC450BE8C}"/>
              </a:ext>
            </a:extLst>
          </p:cNvPr>
          <p:cNvSpPr txBox="1"/>
          <p:nvPr/>
        </p:nvSpPr>
        <p:spPr>
          <a:xfrm>
            <a:off x="6827664" y="3217391"/>
            <a:ext cx="45622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Sugar Creek BDA Pond – January 18, 2022</a:t>
            </a:r>
          </a:p>
        </p:txBody>
      </p:sp>
      <p:sp>
        <p:nvSpPr>
          <p:cNvPr id="16" name="TextBox 15">
            <a:extLst>
              <a:ext uri="{FF2B5EF4-FFF2-40B4-BE49-F238E27FC236}">
                <a16:creationId xmlns:a16="http://schemas.microsoft.com/office/drawing/2014/main" id="{AEBC5EE8-8D9D-A985-B77B-948F097634E0}"/>
              </a:ext>
            </a:extLst>
          </p:cNvPr>
          <p:cNvSpPr txBox="1"/>
          <p:nvPr/>
        </p:nvSpPr>
        <p:spPr>
          <a:xfrm>
            <a:off x="6595822" y="6453399"/>
            <a:ext cx="50237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French Creek Control Pools – January 20, 2022</a:t>
            </a:r>
          </a:p>
        </p:txBody>
      </p:sp>
      <p:sp>
        <p:nvSpPr>
          <p:cNvPr id="17" name="TextBox 16">
            <a:extLst>
              <a:ext uri="{FF2B5EF4-FFF2-40B4-BE49-F238E27FC236}">
                <a16:creationId xmlns:a16="http://schemas.microsoft.com/office/drawing/2014/main" id="{F298E1F1-CC61-00E6-185C-A9EB957B83DB}"/>
              </a:ext>
            </a:extLst>
          </p:cNvPr>
          <p:cNvSpPr txBox="1"/>
          <p:nvPr/>
        </p:nvSpPr>
        <p:spPr>
          <a:xfrm>
            <a:off x="913931" y="6488668"/>
            <a:ext cx="502375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C0C0C0"/>
                </a:highlight>
                <a:uLnTx/>
                <a:uFillTx/>
                <a:latin typeface="Aptos" panose="02110004020202020204"/>
                <a:ea typeface="+mn-ea"/>
                <a:cs typeface="+mn-cs"/>
              </a:rPr>
              <a:t>French Creek Control Pools – January 20, 2022</a:t>
            </a:r>
          </a:p>
        </p:txBody>
      </p:sp>
      <p:sp>
        <p:nvSpPr>
          <p:cNvPr id="19" name="TextBox 18">
            <a:extLst>
              <a:ext uri="{FF2B5EF4-FFF2-40B4-BE49-F238E27FC236}">
                <a16:creationId xmlns:a16="http://schemas.microsoft.com/office/drawing/2014/main" id="{76E599A0-929B-A211-7941-9D736806FB16}"/>
              </a:ext>
            </a:extLst>
          </p:cNvPr>
          <p:cNvSpPr txBox="1"/>
          <p:nvPr/>
        </p:nvSpPr>
        <p:spPr>
          <a:xfrm>
            <a:off x="-156793" y="-36164"/>
            <a:ext cx="609447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Brood Year 2020 Juvenile Sampling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January 2022 Fish Sampling </a:t>
            </a:r>
          </a:p>
        </p:txBody>
      </p:sp>
    </p:spTree>
    <p:extLst>
      <p:ext uri="{BB962C8B-B14F-4D97-AF65-F5344CB8AC3E}">
        <p14:creationId xmlns:p14="http://schemas.microsoft.com/office/powerpoint/2010/main" val="15336865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hand holding a small fish&#10;&#10;AI-generated content may be incorrect.">
            <a:extLst>
              <a:ext uri="{FF2B5EF4-FFF2-40B4-BE49-F238E27FC236}">
                <a16:creationId xmlns:a16="http://schemas.microsoft.com/office/drawing/2014/main" id="{C51CA0C3-58E8-9AD0-51CC-ECDD898F0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0" y="0"/>
            <a:ext cx="4572000" cy="3429000"/>
          </a:xfrm>
          <a:prstGeom prst="rect">
            <a:avLst/>
          </a:prstGeom>
        </p:spPr>
      </p:pic>
      <p:sp>
        <p:nvSpPr>
          <p:cNvPr id="4" name="TextBox 3">
            <a:extLst>
              <a:ext uri="{FF2B5EF4-FFF2-40B4-BE49-F238E27FC236}">
                <a16:creationId xmlns:a16="http://schemas.microsoft.com/office/drawing/2014/main" id="{39FCB356-353F-E88E-A7FF-6425029AAC35}"/>
              </a:ext>
            </a:extLst>
          </p:cNvPr>
          <p:cNvSpPr txBox="1"/>
          <p:nvPr/>
        </p:nvSpPr>
        <p:spPr>
          <a:xfrm>
            <a:off x="8392441" y="2609724"/>
            <a:ext cx="344728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8/3/2022 – BY2020 Coho Salmon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French Creek Control Pools</a:t>
            </a:r>
          </a:p>
        </p:txBody>
      </p:sp>
      <p:sp>
        <p:nvSpPr>
          <p:cNvPr id="5" name="TextBox 4">
            <a:extLst>
              <a:ext uri="{FF2B5EF4-FFF2-40B4-BE49-F238E27FC236}">
                <a16:creationId xmlns:a16="http://schemas.microsoft.com/office/drawing/2014/main" id="{398C0935-D3DB-4423-E9E9-4A15BAEF83FE}"/>
              </a:ext>
            </a:extLst>
          </p:cNvPr>
          <p:cNvSpPr txBox="1"/>
          <p:nvPr/>
        </p:nvSpPr>
        <p:spPr>
          <a:xfrm>
            <a:off x="397704" y="0"/>
            <a:ext cx="650138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BY2021 Juvenile Sampling w/ BY2020 Holdovers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French Creek – August 2022</a:t>
            </a:r>
          </a:p>
        </p:txBody>
      </p:sp>
      <p:pic>
        <p:nvPicPr>
          <p:cNvPr id="7" name="Picture 6" descr="A person fishing in the water&#10;&#10;AI-generated content may be incorrect.">
            <a:extLst>
              <a:ext uri="{FF2B5EF4-FFF2-40B4-BE49-F238E27FC236}">
                <a16:creationId xmlns:a16="http://schemas.microsoft.com/office/drawing/2014/main" id="{E9C769F6-89C2-FE96-7865-648CEB64D9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56360" y="3557016"/>
            <a:ext cx="4303776" cy="3227832"/>
          </a:xfrm>
          <a:prstGeom prst="rect">
            <a:avLst/>
          </a:prstGeom>
        </p:spPr>
      </p:pic>
      <p:pic>
        <p:nvPicPr>
          <p:cNvPr id="9" name="Picture 8" descr="A hand holding a couple of small fish&#10;&#10;AI-generated content may be incorrect.">
            <a:extLst>
              <a:ext uri="{FF2B5EF4-FFF2-40B4-BE49-F238E27FC236}">
                <a16:creationId xmlns:a16="http://schemas.microsoft.com/office/drawing/2014/main" id="{3361707E-93AC-6D67-FB51-2A710021DD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6858" y="3256055"/>
            <a:ext cx="4802593" cy="3601945"/>
          </a:xfrm>
          <a:prstGeom prst="rect">
            <a:avLst/>
          </a:prstGeom>
        </p:spPr>
      </p:pic>
      <p:sp>
        <p:nvSpPr>
          <p:cNvPr id="10" name="TextBox 9">
            <a:extLst>
              <a:ext uri="{FF2B5EF4-FFF2-40B4-BE49-F238E27FC236}">
                <a16:creationId xmlns:a16="http://schemas.microsoft.com/office/drawing/2014/main" id="{6FD148E4-13AC-DD45-082E-71136D2C38D8}"/>
              </a:ext>
            </a:extLst>
          </p:cNvPr>
          <p:cNvSpPr txBox="1"/>
          <p:nvPr/>
        </p:nvSpPr>
        <p:spPr>
          <a:xfrm>
            <a:off x="7204198" y="5934670"/>
            <a:ext cx="399720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8/10/2022 – BY2021Coho Salmon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&amp; BY2020 Coho Salmon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French Creek Beaver Dam Pond</a:t>
            </a:r>
          </a:p>
        </p:txBody>
      </p:sp>
      <p:pic>
        <p:nvPicPr>
          <p:cNvPr id="11" name="Picture 10">
            <a:extLst>
              <a:ext uri="{FF2B5EF4-FFF2-40B4-BE49-F238E27FC236}">
                <a16:creationId xmlns:a16="http://schemas.microsoft.com/office/drawing/2014/main" id="{AD491907-9D34-9C58-E21D-9FBBCD4E582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1376" y="616006"/>
            <a:ext cx="5073744" cy="3386234"/>
          </a:xfrm>
          <a:prstGeom prst="rect">
            <a:avLst/>
          </a:prstGeom>
        </p:spPr>
      </p:pic>
      <p:sp>
        <p:nvSpPr>
          <p:cNvPr id="12" name="TextBox 11">
            <a:extLst>
              <a:ext uri="{FF2B5EF4-FFF2-40B4-BE49-F238E27FC236}">
                <a16:creationId xmlns:a16="http://schemas.microsoft.com/office/drawing/2014/main" id="{6F1843DC-EA14-E223-295D-23BC7D314E8D}"/>
              </a:ext>
            </a:extLst>
          </p:cNvPr>
          <p:cNvSpPr txBox="1"/>
          <p:nvPr/>
        </p:nvSpPr>
        <p:spPr>
          <a:xfrm>
            <a:off x="3268452" y="2029598"/>
            <a:ext cx="2643552" cy="954107"/>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French Control Pools – 8/3/2022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738 – BY2021 Coho Salmon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145 – BY2020 Coho Salmon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&gt;15% BY2020 Holdovers</a:t>
            </a:r>
          </a:p>
        </p:txBody>
      </p:sp>
      <p:sp>
        <p:nvSpPr>
          <p:cNvPr id="13" name="TextBox 12">
            <a:extLst>
              <a:ext uri="{FF2B5EF4-FFF2-40B4-BE49-F238E27FC236}">
                <a16:creationId xmlns:a16="http://schemas.microsoft.com/office/drawing/2014/main" id="{6F131F99-4057-D5FA-8128-33A9D9B106AB}"/>
              </a:ext>
            </a:extLst>
          </p:cNvPr>
          <p:cNvSpPr txBox="1"/>
          <p:nvPr/>
        </p:nvSpPr>
        <p:spPr>
          <a:xfrm>
            <a:off x="1407239" y="6446294"/>
            <a:ext cx="46887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French Creek Beaver Dam Pond – 8/10/2022</a:t>
            </a:r>
          </a:p>
        </p:txBody>
      </p:sp>
    </p:spTree>
    <p:extLst>
      <p:ext uri="{BB962C8B-B14F-4D97-AF65-F5344CB8AC3E}">
        <p14:creationId xmlns:p14="http://schemas.microsoft.com/office/powerpoint/2010/main" val="24559098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A51209-8BD3-C0DB-D68F-0AC4457D3003}"/>
              </a:ext>
            </a:extLst>
          </p:cNvPr>
          <p:cNvSpPr txBox="1"/>
          <p:nvPr/>
        </p:nvSpPr>
        <p:spPr>
          <a:xfrm>
            <a:off x="264397" y="341306"/>
            <a:ext cx="8546843" cy="646331"/>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Sugar Creek Coho Salmon Refugia Project</a:t>
            </a:r>
          </a:p>
        </p:txBody>
      </p:sp>
      <p:pic>
        <p:nvPicPr>
          <p:cNvPr id="2050" name="Picture 2" descr="A person holding two fish&#10;&#10;AI-generated content may be incorrect.">
            <a:extLst>
              <a:ext uri="{FF2B5EF4-FFF2-40B4-BE49-F238E27FC236}">
                <a16:creationId xmlns:a16="http://schemas.microsoft.com/office/drawing/2014/main" id="{9619167A-3DDC-C14F-5E2F-BB7E76553FC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72449" y="1746250"/>
            <a:ext cx="3762375" cy="5016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 fish in a stream&#10;&#10;AI-generated content may be incorrect.">
            <a:extLst>
              <a:ext uri="{FF2B5EF4-FFF2-40B4-BE49-F238E27FC236}">
                <a16:creationId xmlns:a16="http://schemas.microsoft.com/office/drawing/2014/main" id="{3C4A9513-5540-D839-D79B-013E9E3B603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7176" y="1243012"/>
            <a:ext cx="5819775" cy="43719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9E1C3240-75C0-8848-A01F-75D5684D5B7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919" y="5728440"/>
            <a:ext cx="948831" cy="1129560"/>
          </a:xfrm>
          <a:prstGeom prst="rect">
            <a:avLst/>
          </a:prstGeom>
        </p:spPr>
      </p:pic>
      <p:pic>
        <p:nvPicPr>
          <p:cNvPr id="5" name="Picture 2" descr="https://lh3.googleusercontent.com/VUOynkHdEQ6GTulzeJuVtO9jgie596a9m6EUSp0K8uZTmFwlxHzSaGhFDNNM7ardAiS_2fDIJ8XAizIzHoxIVaaG8kjj9G5IxmX74PPObX1gAOw49RR0bbqIBA5A3KAsDC6NbumAopg">
            <a:extLst>
              <a:ext uri="{FF2B5EF4-FFF2-40B4-BE49-F238E27FC236}">
                <a16:creationId xmlns:a16="http://schemas.microsoft.com/office/drawing/2014/main" id="{D2D8409A-36BA-603A-0BD8-2EF60B691CF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58759" y="6078216"/>
            <a:ext cx="1619248" cy="74512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5" descr="Logo&#10;&#10;Description automatically generated">
            <a:extLst>
              <a:ext uri="{FF2B5EF4-FFF2-40B4-BE49-F238E27FC236}">
                <a16:creationId xmlns:a16="http://schemas.microsoft.com/office/drawing/2014/main" id="{4600922A-878C-4D3F-72DD-43B546245D3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139221" y="5955106"/>
            <a:ext cx="948831" cy="902894"/>
          </a:xfrm>
          <a:prstGeom prst="rect">
            <a:avLst/>
          </a:prstGeom>
        </p:spPr>
      </p:pic>
      <p:pic>
        <p:nvPicPr>
          <p:cNvPr id="7" name="Picture 6">
            <a:extLst>
              <a:ext uri="{FF2B5EF4-FFF2-40B4-BE49-F238E27FC236}">
                <a16:creationId xmlns:a16="http://schemas.microsoft.com/office/drawing/2014/main" id="{14747E70-2C1D-6194-A9AE-843C2613D436}"/>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199654" y="6125737"/>
            <a:ext cx="2637536" cy="656964"/>
          </a:xfrm>
          <a:prstGeom prst="rect">
            <a:avLst/>
          </a:prstGeom>
          <a:noFill/>
        </p:spPr>
      </p:pic>
    </p:spTree>
    <p:extLst>
      <p:ext uri="{BB962C8B-B14F-4D97-AF65-F5344CB8AC3E}">
        <p14:creationId xmlns:p14="http://schemas.microsoft.com/office/powerpoint/2010/main" val="12349424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a:gsLst>
            <a:gs pos="49000">
              <a:schemeClr val="accent2">
                <a:lumMod val="60000"/>
                <a:lumOff val="40000"/>
              </a:schemeClr>
            </a:gs>
            <a:gs pos="67000">
              <a:schemeClr val="accent2"/>
            </a:gs>
            <a:gs pos="83000">
              <a:schemeClr val="accent2"/>
            </a:gs>
            <a:gs pos="92000">
              <a:schemeClr val="tx1"/>
            </a:gs>
          </a:gsLst>
          <a:lin ang="54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E40991-415A-5A73-2E22-80052A6A913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9542" y="623764"/>
            <a:ext cx="5213350" cy="3457575"/>
          </a:xfrm>
          <a:prstGeom prst="rect">
            <a:avLst/>
          </a:prstGeom>
          <a:noFill/>
          <a:ln w="19050">
            <a:solidFill>
              <a:schemeClr val="tx1"/>
            </a:solidFill>
          </a:ln>
        </p:spPr>
      </p:pic>
      <p:pic>
        <p:nvPicPr>
          <p:cNvPr id="3" name="Picture 2">
            <a:extLst>
              <a:ext uri="{FF2B5EF4-FFF2-40B4-BE49-F238E27FC236}">
                <a16:creationId xmlns:a16="http://schemas.microsoft.com/office/drawing/2014/main" id="{A6FE009E-F700-261B-BE50-B6EA23CB884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90797" y="623765"/>
            <a:ext cx="5051291" cy="3457575"/>
          </a:xfrm>
          <a:prstGeom prst="rect">
            <a:avLst/>
          </a:prstGeom>
          <a:noFill/>
          <a:ln w="19050">
            <a:solidFill>
              <a:schemeClr val="tx1"/>
            </a:solidFill>
          </a:ln>
        </p:spPr>
      </p:pic>
      <p:pic>
        <p:nvPicPr>
          <p:cNvPr id="4" name="Picture 3" descr="A screenshot of a document&#10;&#10;AI-generated content may be incorrect.">
            <a:extLst>
              <a:ext uri="{FF2B5EF4-FFF2-40B4-BE49-F238E27FC236}">
                <a16:creationId xmlns:a16="http://schemas.microsoft.com/office/drawing/2014/main" id="{AC9CFC2B-B4A8-D6FF-1A74-728BDE4C6F8F}"/>
              </a:ext>
            </a:extLst>
          </p:cNvPr>
          <p:cNvPicPr>
            <a:picLocks noChangeAspect="1"/>
          </p:cNvPicPr>
          <p:nvPr/>
        </p:nvPicPr>
        <p:blipFill>
          <a:blip r:embed="rId5"/>
          <a:stretch>
            <a:fillRect/>
          </a:stretch>
        </p:blipFill>
        <p:spPr>
          <a:xfrm>
            <a:off x="3235981" y="4179384"/>
            <a:ext cx="6027004" cy="2476559"/>
          </a:xfrm>
          <a:prstGeom prst="rect">
            <a:avLst/>
          </a:prstGeom>
          <a:ln w="19050">
            <a:solidFill>
              <a:schemeClr val="tx1"/>
            </a:solidFill>
          </a:ln>
        </p:spPr>
      </p:pic>
      <p:sp>
        <p:nvSpPr>
          <p:cNvPr id="7" name="TextBox 6">
            <a:extLst>
              <a:ext uri="{FF2B5EF4-FFF2-40B4-BE49-F238E27FC236}">
                <a16:creationId xmlns:a16="http://schemas.microsoft.com/office/drawing/2014/main" id="{A1696CB6-FB5C-D60E-ADB1-5F4770678438}"/>
              </a:ext>
            </a:extLst>
          </p:cNvPr>
          <p:cNvSpPr txBox="1"/>
          <p:nvPr/>
        </p:nvSpPr>
        <p:spPr>
          <a:xfrm>
            <a:off x="2916251" y="50211"/>
            <a:ext cx="635949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Access + Habitat Means Population Success</a:t>
            </a:r>
          </a:p>
        </p:txBody>
      </p:sp>
    </p:spTree>
    <p:extLst>
      <p:ext uri="{BB962C8B-B14F-4D97-AF65-F5344CB8AC3E}">
        <p14:creationId xmlns:p14="http://schemas.microsoft.com/office/powerpoint/2010/main" val="24967163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AD300CAD-A504-AED2-A463-4280CD901ECE}"/>
              </a:ext>
            </a:extLst>
          </p:cNvPr>
          <p:cNvSpPr txBox="1"/>
          <p:nvPr/>
        </p:nvSpPr>
        <p:spPr>
          <a:xfrm>
            <a:off x="699714" y="5490971"/>
            <a:ext cx="6962072" cy="1159200"/>
          </a:xfrm>
          <a:prstGeom prst="rect">
            <a:avLst/>
          </a:prstGeom>
        </p:spPr>
        <p:txBody>
          <a:bodyPr vert="horz" lIns="91440" tIns="45720" rIns="91440" bIns="45720" rtlCol="0" anchor="ctr">
            <a:normAutofit fontScale="925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ptos Display" panose="02110004020202020204"/>
                <a:ea typeface="+mn-ea"/>
                <a:cs typeface="+mn-cs"/>
              </a:rPr>
              <a:t>Klamath Basin Fisheries Collaborative: </a:t>
            </a:r>
            <a:r>
              <a:rPr kumimoji="0" lang="en-US" sz="1800" b="0" i="0" u="none" strike="noStrike" kern="1200" cap="none" spc="0" normalizeH="0" baseline="0" noProof="0" dirty="0">
                <a:ln>
                  <a:noFill/>
                </a:ln>
                <a:solidFill>
                  <a:srgbClr val="FFFFFF"/>
                </a:solidFill>
                <a:effectLst/>
                <a:uLnTx/>
                <a:uFillTx/>
                <a:latin typeface="Aptos Display" panose="02110004020202020204"/>
                <a:ea typeface="+mn-ea"/>
                <a:cs typeface="+mn-cs"/>
              </a:rPr>
              <a:t>Contributing to a whole basin understanding.</a:t>
            </a:r>
            <a:endParaRPr kumimoji="0" lang="en-US" sz="3700" b="0" i="0" u="none" strike="noStrike" kern="1200" cap="none" spc="0" normalizeH="0" baseline="0" noProof="0" dirty="0">
              <a:ln>
                <a:noFill/>
              </a:ln>
              <a:solidFill>
                <a:srgbClr val="FFFFFF"/>
              </a:solidFill>
              <a:effectLst/>
              <a:uLnTx/>
              <a:uFillTx/>
              <a:latin typeface="Aptos Display" panose="02110004020202020204"/>
              <a:ea typeface="+mn-ea"/>
              <a:cs typeface="+mn-cs"/>
            </a:endParaRPr>
          </a:p>
        </p:txBody>
      </p:sp>
      <p:pic>
        <p:nvPicPr>
          <p:cNvPr id="3" name="Picture 2" descr="A screenshot of a computer&#10;&#10;AI-generated content may be incorrect.">
            <a:extLst>
              <a:ext uri="{FF2B5EF4-FFF2-40B4-BE49-F238E27FC236}">
                <a16:creationId xmlns:a16="http://schemas.microsoft.com/office/drawing/2014/main" id="{527928A7-1213-9CE7-7102-3BFF8D674088}"/>
              </a:ext>
            </a:extLst>
          </p:cNvPr>
          <p:cNvPicPr>
            <a:picLocks noChangeAspect="1"/>
          </p:cNvPicPr>
          <p:nvPr/>
        </p:nvPicPr>
        <p:blipFill>
          <a:blip r:embed="rId2"/>
          <a:stretch>
            <a:fillRect/>
          </a:stretch>
        </p:blipFill>
        <p:spPr>
          <a:xfrm>
            <a:off x="290206" y="339213"/>
            <a:ext cx="11522028" cy="4838818"/>
          </a:xfrm>
          <a:prstGeom prst="rect">
            <a:avLst/>
          </a:prstGeom>
        </p:spPr>
      </p:pic>
      <p:pic>
        <p:nvPicPr>
          <p:cNvPr id="1026" name="Picture 2" descr="Klamath Basin Fisheries Collaborative">
            <a:extLst>
              <a:ext uri="{FF2B5EF4-FFF2-40B4-BE49-F238E27FC236}">
                <a16:creationId xmlns:a16="http://schemas.microsoft.com/office/drawing/2014/main" id="{2D89C6D2-39B0-36ED-E773-A4C0ACBB4B7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62049" y="5556176"/>
            <a:ext cx="2160640" cy="1093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6419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tile tx="0" ty="0" sx="100000" sy="100000" flip="none" algn="tl"/>
        </a:blipFill>
        <a:effectLst/>
      </p:bgPr>
    </p:bg>
    <p:spTree>
      <p:nvGrpSpPr>
        <p:cNvPr id="1" name=""/>
        <p:cNvGrpSpPr/>
        <p:nvPr/>
      </p:nvGrpSpPr>
      <p:grpSpPr>
        <a:xfrm>
          <a:off x="0" y="0"/>
          <a:ext cx="0" cy="0"/>
          <a:chOff x="0" y="0"/>
          <a:chExt cx="0" cy="0"/>
        </a:xfrm>
      </p:grpSpPr>
      <p:pic>
        <p:nvPicPr>
          <p:cNvPr id="3" name="Picture 2" descr="A person and two children outside&#10;&#10;AI-generated content may be incorrect.">
            <a:extLst>
              <a:ext uri="{FF2B5EF4-FFF2-40B4-BE49-F238E27FC236}">
                <a16:creationId xmlns:a16="http://schemas.microsoft.com/office/drawing/2014/main" id="{92877ABD-0F05-7653-34CA-DDD881A137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7651" y="76604"/>
            <a:ext cx="8939722" cy="6704791"/>
          </a:xfrm>
          <a:prstGeom prst="rect">
            <a:avLst/>
          </a:prstGeom>
        </p:spPr>
      </p:pic>
      <p:sp>
        <p:nvSpPr>
          <p:cNvPr id="4" name="TextBox 3">
            <a:extLst>
              <a:ext uri="{FF2B5EF4-FFF2-40B4-BE49-F238E27FC236}">
                <a16:creationId xmlns:a16="http://schemas.microsoft.com/office/drawing/2014/main" id="{E521E34F-8F96-D120-70F4-DA1E79196FEC}"/>
              </a:ext>
            </a:extLst>
          </p:cNvPr>
          <p:cNvSpPr txBox="1"/>
          <p:nvPr/>
        </p:nvSpPr>
        <p:spPr>
          <a:xfrm>
            <a:off x="8238837" y="6488668"/>
            <a:ext cx="10311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2022</a:t>
            </a:r>
          </a:p>
        </p:txBody>
      </p:sp>
      <p:sp>
        <p:nvSpPr>
          <p:cNvPr id="2" name="TextBox 1">
            <a:extLst>
              <a:ext uri="{FF2B5EF4-FFF2-40B4-BE49-F238E27FC236}">
                <a16:creationId xmlns:a16="http://schemas.microsoft.com/office/drawing/2014/main" id="{DA444A3A-C7DE-0D55-70DA-2AB5D80E5540}"/>
              </a:ext>
            </a:extLst>
          </p:cNvPr>
          <p:cNvSpPr txBox="1"/>
          <p:nvPr/>
        </p:nvSpPr>
        <p:spPr>
          <a:xfrm>
            <a:off x="9612821" y="1333500"/>
            <a:ext cx="1802431"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Fish and humans need habitat and water.</a:t>
            </a:r>
          </a:p>
        </p:txBody>
      </p:sp>
    </p:spTree>
    <p:extLst>
      <p:ext uri="{BB962C8B-B14F-4D97-AF65-F5344CB8AC3E}">
        <p14:creationId xmlns:p14="http://schemas.microsoft.com/office/powerpoint/2010/main" val="1429116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D4094A-A4B2-44F5-1318-915E51997922}"/>
              </a:ext>
            </a:extLst>
          </p:cNvPr>
          <p:cNvSpPr>
            <a:spLocks noGrp="1"/>
          </p:cNvSpPr>
          <p:nvPr>
            <p:ph type="title"/>
          </p:nvPr>
        </p:nvSpPr>
        <p:spPr>
          <a:xfrm>
            <a:off x="453673" y="109942"/>
            <a:ext cx="10515600" cy="1325563"/>
          </a:xfrm>
        </p:spPr>
        <p:txBody>
          <a:bodyPr>
            <a:normAutofit/>
          </a:bodyPr>
          <a:lstStyle/>
          <a:p>
            <a:r>
              <a:rPr lang="en-US" sz="3600" dirty="0">
                <a:solidFill>
                  <a:schemeClr val="accent1"/>
                </a:solidFill>
              </a:rPr>
              <a:t>KBFC Database</a:t>
            </a:r>
          </a:p>
        </p:txBody>
      </p:sp>
      <p:sp>
        <p:nvSpPr>
          <p:cNvPr id="12" name="Content Placeholder 2">
            <a:extLst>
              <a:ext uri="{FF2B5EF4-FFF2-40B4-BE49-F238E27FC236}">
                <a16:creationId xmlns:a16="http://schemas.microsoft.com/office/drawing/2014/main" id="{2FE118F4-37AA-BCC6-AE16-4757D60B098B}"/>
              </a:ext>
            </a:extLst>
          </p:cNvPr>
          <p:cNvSpPr txBox="1">
            <a:spLocks/>
          </p:cNvSpPr>
          <p:nvPr/>
        </p:nvSpPr>
        <p:spPr>
          <a:xfrm>
            <a:off x="1097280" y="2213810"/>
            <a:ext cx="5158377" cy="36552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60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C96160C9-D62C-5E03-A9B5-A3A6BD3448A3}"/>
              </a:ext>
            </a:extLst>
          </p:cNvPr>
          <p:cNvSpPr txBox="1"/>
          <p:nvPr/>
        </p:nvSpPr>
        <p:spPr>
          <a:xfrm>
            <a:off x="2173664" y="6019943"/>
            <a:ext cx="7095607" cy="58477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Email Questions: </a:t>
            </a:r>
            <a:r>
              <a:rPr kumimoji="0" lang="en-US" sz="1600" b="0" i="0" u="none" strike="noStrike" kern="1200" cap="none" spc="0" normalizeH="0" baseline="0" noProof="0" dirty="0">
                <a:ln>
                  <a:noFill/>
                </a:ln>
                <a:solidFill>
                  <a:srgbClr val="0000FF"/>
                </a:solidFill>
                <a:effectLst/>
                <a:uLnTx/>
                <a:uFillTx/>
                <a:latin typeface="Aptos"/>
                <a:ea typeface="+mn-ea"/>
                <a:cs typeface="+mn-cs"/>
                <a:hlinkClick r:id="rId3"/>
              </a:rPr>
              <a:t>project@kbfishc.org</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4">
                  <a:extLst>
                    <a:ext uri="{A12FA001-AC4F-418D-AE19-62706E023703}">
                      <ahyp:hlinkClr xmlns:ahyp="http://schemas.microsoft.com/office/drawing/2018/hyperlinkcolor" val="tx"/>
                    </a:ext>
                  </a:extLst>
                </a:hlinkClick>
              </a:rPr>
              <a:t>Website</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 https://www.kbfishc.org/</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8" name="Picture 7" descr="A screenshot of a computer&#10;&#10;Description automatically generated">
            <a:extLst>
              <a:ext uri="{FF2B5EF4-FFF2-40B4-BE49-F238E27FC236}">
                <a16:creationId xmlns:a16="http://schemas.microsoft.com/office/drawing/2014/main" id="{C2D848F6-E36D-BCCF-0F35-83D5094A3B1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00788" y="196865"/>
            <a:ext cx="5360493" cy="2591138"/>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3D0B0428-A211-4A60-80E9-73AFF02B526C}"/>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127971" y="5863619"/>
            <a:ext cx="904815" cy="904815"/>
          </a:xfrm>
          <a:prstGeom prst="rect">
            <a:avLst/>
          </a:prstGeom>
        </p:spPr>
      </p:pic>
      <p:sp>
        <p:nvSpPr>
          <p:cNvPr id="22" name="Google Shape;155;p6">
            <a:extLst>
              <a:ext uri="{FF2B5EF4-FFF2-40B4-BE49-F238E27FC236}">
                <a16:creationId xmlns:a16="http://schemas.microsoft.com/office/drawing/2014/main" id="{659AC0D9-B012-4F16-B16B-984B3645ECDE}"/>
              </a:ext>
            </a:extLst>
          </p:cNvPr>
          <p:cNvSpPr txBox="1">
            <a:spLocks/>
          </p:cNvSpPr>
          <p:nvPr/>
        </p:nvSpPr>
        <p:spPr>
          <a:xfrm>
            <a:off x="580378" y="1361361"/>
            <a:ext cx="4715450" cy="1544014"/>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0"/>
              </a:spcBef>
              <a:spcAft>
                <a:spcPts val="0"/>
              </a:spcAft>
              <a:buClr>
                <a:prstClr val="black"/>
              </a:buClr>
              <a:buSzPts val="28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Web-based platform for users to view, input and download data</a:t>
            </a:r>
          </a:p>
          <a:p>
            <a:pPr marL="228600" marR="0" lvl="0" indent="-50800" algn="l" defTabSz="914400" rtl="0" eaLnBrk="1" fontAlgn="auto" latinLnBrk="0" hangingPunct="1">
              <a:lnSpc>
                <a:spcPct val="90000"/>
              </a:lnSpc>
              <a:spcBef>
                <a:spcPts val="1000"/>
              </a:spcBef>
              <a:spcAft>
                <a:spcPts val="0"/>
              </a:spcAft>
              <a:buClr>
                <a:prstClr val="black"/>
              </a:buClr>
              <a:buSzPts val="2800"/>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1" name="Picture 20">
            <a:extLst>
              <a:ext uri="{FF2B5EF4-FFF2-40B4-BE49-F238E27FC236}">
                <a16:creationId xmlns:a16="http://schemas.microsoft.com/office/drawing/2014/main" id="{DBB21B64-83C4-4D2D-8522-AFEE9EC5E1B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29237" y="2382378"/>
            <a:ext cx="4174068" cy="3114261"/>
          </a:xfrm>
          <a:prstGeom prst="rect">
            <a:avLst/>
          </a:prstGeom>
          <a:ln>
            <a:noFill/>
          </a:ln>
          <a:effectLst>
            <a:outerShdw blurRad="190500" algn="tl" rotWithShape="0">
              <a:srgbClr val="000000">
                <a:alpha val="70000"/>
              </a:srgbClr>
            </a:outerShdw>
          </a:effectLst>
        </p:spPr>
      </p:pic>
      <p:pic>
        <p:nvPicPr>
          <p:cNvPr id="6" name="Picture 5" descr="A screenshot of a graph&#10;&#10;Description automatically generated">
            <a:extLst>
              <a:ext uri="{FF2B5EF4-FFF2-40B4-BE49-F238E27FC236}">
                <a16:creationId xmlns:a16="http://schemas.microsoft.com/office/drawing/2014/main" id="{F5918AF7-E518-2CE8-A38A-4DB7DEF3B23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00405" y="3137516"/>
            <a:ext cx="3533720" cy="23591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539095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7"/>
          <p:cNvSpPr txBox="1">
            <a:spLocks noGrp="1"/>
          </p:cNvSpPr>
          <p:nvPr>
            <p:ph type="title"/>
          </p:nvPr>
        </p:nvSpPr>
        <p:spPr>
          <a:xfrm>
            <a:off x="831850" y="1709738"/>
            <a:ext cx="10515600" cy="2517705"/>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3600"/>
              <a:buFont typeface="Calibri"/>
              <a:buNone/>
            </a:pPr>
            <a:r>
              <a:rPr lang="en-US" sz="4800" dirty="0">
                <a:solidFill>
                  <a:schemeClr val="tx1"/>
                </a:solidFill>
              </a:rPr>
              <a:t>Lunch</a:t>
            </a:r>
            <a:br>
              <a:rPr lang="en-US" sz="4800" dirty="0">
                <a:solidFill>
                  <a:schemeClr val="tx1"/>
                </a:solidFill>
              </a:rPr>
            </a:br>
            <a:r>
              <a:rPr lang="en-US" sz="4000" dirty="0">
                <a:solidFill>
                  <a:schemeClr val="tx1">
                    <a:lumMod val="65000"/>
                    <a:lumOff val="35000"/>
                  </a:schemeClr>
                </a:solidFill>
              </a:rPr>
              <a:t>1 hour and 20 mins</a:t>
            </a:r>
            <a:endParaRPr sz="4800" dirty="0">
              <a:solidFill>
                <a:schemeClr val="tx1">
                  <a:lumMod val="65000"/>
                  <a:lumOff val="35000"/>
                </a:schemeClr>
              </a:solidFill>
            </a:endParaRPr>
          </a:p>
        </p:txBody>
      </p:sp>
      <p:pic>
        <p:nvPicPr>
          <p:cNvPr id="3" name="Picture 2">
            <a:extLst>
              <a:ext uri="{FF2B5EF4-FFF2-40B4-BE49-F238E27FC236}">
                <a16:creationId xmlns:a16="http://schemas.microsoft.com/office/drawing/2014/main" id="{46F3EC4E-F8F5-4E76-8DA2-E8763880D4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03035" y="838718"/>
            <a:ext cx="4962245" cy="50337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08076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83143F-675C-4A2A-BC24-E73B0E78AA2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46711" y="1693753"/>
            <a:ext cx="7620001" cy="3326667"/>
          </a:xfrm>
          <a:prstGeom prst="rect">
            <a:avLst/>
          </a:prstGeom>
          <a:ln w="28575">
            <a:solidFill>
              <a:schemeClr val="tx1"/>
            </a:solidFill>
          </a:ln>
        </p:spPr>
      </p:pic>
      <p:sp>
        <p:nvSpPr>
          <p:cNvPr id="4" name="Google Shape;130;p4">
            <a:extLst>
              <a:ext uri="{FF2B5EF4-FFF2-40B4-BE49-F238E27FC236}">
                <a16:creationId xmlns:a16="http://schemas.microsoft.com/office/drawing/2014/main" id="{1DE821CB-F7B8-4063-A911-11DE72FF71FA}"/>
              </a:ext>
            </a:extLst>
          </p:cNvPr>
          <p:cNvSpPr txBox="1">
            <a:spLocks/>
          </p:cNvSpPr>
          <p:nvPr/>
        </p:nvSpPr>
        <p:spPr>
          <a:xfrm>
            <a:off x="838200" y="118596"/>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
                <a:prstClr val="black"/>
              </a:buClr>
              <a:buSzPts val="4400"/>
              <a:buFont typeface="Calibri"/>
              <a:buNone/>
              <a:tabLst/>
              <a:defRPr/>
            </a:pPr>
            <a:r>
              <a:rPr kumimoji="0" lang="en-US" sz="4400" b="0" i="0" u="none" strike="noStrike" kern="1200" cap="none" spc="0" normalizeH="0" baseline="0" noProof="0" dirty="0">
                <a:ln>
                  <a:noFill/>
                </a:ln>
                <a:solidFill>
                  <a:srgbClr val="156082"/>
                </a:solidFill>
                <a:effectLst/>
                <a:uLnTx/>
                <a:uFillTx/>
                <a:latin typeface="Aptos Display" panose="02110004020202020204"/>
                <a:ea typeface="+mj-ea"/>
                <a:cs typeface="+mj-cs"/>
              </a:rPr>
              <a:t>Structured Data Sharing</a:t>
            </a:r>
          </a:p>
        </p:txBody>
      </p:sp>
      <p:sp>
        <p:nvSpPr>
          <p:cNvPr id="5" name="Google Shape;131;p4">
            <a:extLst>
              <a:ext uri="{FF2B5EF4-FFF2-40B4-BE49-F238E27FC236}">
                <a16:creationId xmlns:a16="http://schemas.microsoft.com/office/drawing/2014/main" id="{798C1851-6EDB-430D-B694-1CE36F40A6C7}"/>
              </a:ext>
            </a:extLst>
          </p:cNvPr>
          <p:cNvSpPr txBox="1">
            <a:spLocks/>
          </p:cNvSpPr>
          <p:nvPr/>
        </p:nvSpPr>
        <p:spPr>
          <a:xfrm>
            <a:off x="180641" y="2318663"/>
            <a:ext cx="4176419" cy="2220674"/>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0"/>
              </a:spcBef>
              <a:spcAft>
                <a:spcPts val="0"/>
              </a:spcAft>
              <a:buClr>
                <a:prstClr val="black"/>
              </a:buClr>
              <a:buSzPts val="26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ptos" panose="02110004020202020204"/>
                <a:ea typeface="+mn-ea"/>
                <a:cs typeface="+mn-cs"/>
              </a:rPr>
              <a:t>Controlled vocabulary</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prstClr val="black"/>
              </a:buClr>
              <a:buSzPts val="26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ptos" panose="02110004020202020204"/>
                <a:ea typeface="+mn-ea"/>
                <a:cs typeface="+mn-cs"/>
              </a:rPr>
              <a:t>Data exchange standards</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prstClr val="black"/>
              </a:buClr>
              <a:buSzPts val="26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ptos" panose="02110004020202020204"/>
                <a:ea typeface="+mn-ea"/>
                <a:cs typeface="+mn-cs"/>
              </a:rPr>
              <a:t>Data sharing agreement</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8861832"/>
      </p:ext>
    </p:extLst>
  </p:cSld>
  <p:clrMapOvr>
    <a:masterClrMapping/>
  </p:clrMapOvr>
</p:sld>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88CFBBB-A3FC-FA4B-9A5F-24A65F73799B}" vid="{4F2B68F7-5D67-7942-84F8-A6D7A992DFB1}"/>
    </a:ext>
  </a:ext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4A385F0AE4194BBD7226144E931130" ma:contentTypeVersion="16" ma:contentTypeDescription="Create a new document." ma:contentTypeScope="" ma:versionID="b372c79a8e5251a1345014ba461dc567">
  <xsd:schema xmlns:xsd="http://www.w3.org/2001/XMLSchema" xmlns:xs="http://www.w3.org/2001/XMLSchema" xmlns:p="http://schemas.microsoft.com/office/2006/metadata/properties" xmlns:ns2="8c869407-79ae-4b9f-8f60-051758dc5884" xmlns:ns3="27a7da76-9d21-457f-85a7-711ecb0dc7d0" targetNamespace="http://schemas.microsoft.com/office/2006/metadata/properties" ma:root="true" ma:fieldsID="8966b3b209ab978364a541427bdcae61" ns2:_="" ns3:_="">
    <xsd:import namespace="8c869407-79ae-4b9f-8f60-051758dc5884"/>
    <xsd:import namespace="27a7da76-9d21-457f-85a7-711ecb0dc7d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69407-79ae-4b9f-8f60-051758dc58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2522b3a-f4c5-454c-9132-e5007003577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a7da76-9d21-457f-85a7-711ecb0dc7d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dda3a0c-2cf5-41a0-8e83-952d8cd69be3}" ma:internalName="TaxCatchAll" ma:showField="CatchAllData" ma:web="27a7da76-9d21-457f-85a7-711ecb0dc7d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7a7da76-9d21-457f-85a7-711ecb0dc7d0" xsi:nil="true"/>
    <lcf76f155ced4ddcb4097134ff3c332f xmlns="8c869407-79ae-4b9f-8f60-051758dc588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5EDD28F-5F1A-46F5-A9C1-AC0AF92B62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69407-79ae-4b9f-8f60-051758dc5884"/>
    <ds:schemaRef ds:uri="27a7da76-9d21-457f-85a7-711ecb0dc7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5B445F-C389-4CEC-9B98-A20D5BEB441E}">
  <ds:schemaRefs>
    <ds:schemaRef ds:uri="http://schemas.microsoft.com/sharepoint/v3/contenttype/forms"/>
  </ds:schemaRefs>
</ds:datastoreItem>
</file>

<file path=customXml/itemProps3.xml><?xml version="1.0" encoding="utf-8"?>
<ds:datastoreItem xmlns:ds="http://schemas.openxmlformats.org/officeDocument/2006/customXml" ds:itemID="{D87A524E-D981-49AF-BB83-92683A8950E3}">
  <ds:schemaRefs>
    <ds:schemaRef ds:uri="http://schemas.microsoft.com/office/2006/metadata/properties"/>
    <ds:schemaRef ds:uri="http://schemas.microsoft.com/office/infopath/2007/PartnerControls"/>
    <ds:schemaRef ds:uri="27a7da76-9d21-457f-85a7-711ecb0dc7d0"/>
    <ds:schemaRef ds:uri="8c869407-79ae-4b9f-8f60-051758dc5884"/>
  </ds:schemaRefs>
</ds:datastoreItem>
</file>

<file path=docProps/app.xml><?xml version="1.0" encoding="utf-8"?>
<Properties xmlns="http://schemas.openxmlformats.org/officeDocument/2006/extended-properties" xmlns:vt="http://schemas.openxmlformats.org/officeDocument/2006/docPropsVTypes">
  <Template/>
  <TotalTime>265</TotalTime>
  <Words>6266</Words>
  <Application>Microsoft Office PowerPoint</Application>
  <PresentationFormat>Widescreen</PresentationFormat>
  <Paragraphs>666</Paragraphs>
  <Slides>80</Slides>
  <Notes>56</Notes>
  <HiddenSlides>0</HiddenSlides>
  <MMClips>3</MMClips>
  <ScaleCrop>false</ScaleCrop>
  <HeadingPairs>
    <vt:vector size="6" baseType="variant">
      <vt:variant>
        <vt:lpstr>Fonts Used</vt:lpstr>
      </vt:variant>
      <vt:variant>
        <vt:i4>14</vt:i4>
      </vt:variant>
      <vt:variant>
        <vt:lpstr>Theme</vt:lpstr>
      </vt:variant>
      <vt:variant>
        <vt:i4>9</vt:i4>
      </vt:variant>
      <vt:variant>
        <vt:lpstr>Slide Titles</vt:lpstr>
      </vt:variant>
      <vt:variant>
        <vt:i4>80</vt:i4>
      </vt:variant>
    </vt:vector>
  </HeadingPairs>
  <TitlesOfParts>
    <vt:vector size="103" baseType="lpstr">
      <vt:lpstr>Aptos</vt:lpstr>
      <vt:lpstr>Calibri</vt:lpstr>
      <vt:lpstr>Courier New</vt:lpstr>
      <vt:lpstr>Google Sans</vt:lpstr>
      <vt:lpstr>Arial</vt:lpstr>
      <vt:lpstr>Roboto</vt:lpstr>
      <vt:lpstr>Constantia</vt:lpstr>
      <vt:lpstr>Proxima Nova</vt:lpstr>
      <vt:lpstr>Merriweather Web</vt:lpstr>
      <vt:lpstr>Calibri Light</vt:lpstr>
      <vt:lpstr>inherit</vt:lpstr>
      <vt:lpstr>Wingdings 2</vt:lpstr>
      <vt:lpstr>Century Gothic</vt:lpstr>
      <vt:lpstr>Aptos Display</vt:lpstr>
      <vt:lpstr>Office Theme</vt:lpstr>
      <vt:lpstr>8_Office Theme</vt:lpstr>
      <vt:lpstr>1_Office Theme</vt:lpstr>
      <vt:lpstr>2_Office Theme</vt:lpstr>
      <vt:lpstr>3_Office Theme</vt:lpstr>
      <vt:lpstr>2_Flow</vt:lpstr>
      <vt:lpstr>5_Office Theme</vt:lpstr>
      <vt:lpstr>Custom Design</vt:lpstr>
      <vt:lpstr>6_Office Theme</vt:lpstr>
      <vt:lpstr>Klamath Basin Fisheries Collaborative  2025 Annual Meeting</vt:lpstr>
      <vt:lpstr>Thank You Karuk Tribe</vt:lpstr>
      <vt:lpstr>Virtual participants:  Please leave web cameras on to facilitate discussion  Please use the chat to introduce yourself (name and affiliation)   In-person participants:  Please sign in on sheet  Please grab a name tag </vt:lpstr>
      <vt:lpstr>Welcome</vt:lpstr>
      <vt:lpstr>Projects in the Basin</vt:lpstr>
      <vt:lpstr>PowerPoint Presentation</vt:lpstr>
      <vt:lpstr>PowerPoint Presentation</vt:lpstr>
      <vt:lpstr>KBFC Database</vt:lpstr>
      <vt:lpstr>PowerPoint Presentation</vt:lpstr>
      <vt:lpstr>KBFC Database…Moving forward</vt:lpstr>
      <vt:lpstr>PowerPoint Presentation</vt:lpstr>
      <vt:lpstr>PowerPoint Presentation</vt:lpstr>
      <vt:lpstr>PowerPoint Presentation</vt:lpstr>
      <vt:lpstr>Klamath River Anadromous Fishery Reintroduction Monitoring</vt:lpstr>
      <vt:lpstr>Collective Upper Klamath Basin Monitoring Efforts</vt:lpstr>
      <vt:lpstr>PowerPoint Presentation</vt:lpstr>
      <vt:lpstr>Geographic Area to be Monitored</vt:lpstr>
      <vt:lpstr>Four-Phase Monitoring</vt:lpstr>
      <vt:lpstr>Conceptual Approach to Monitoring</vt:lpstr>
      <vt:lpstr>Conceptual Approach to Monitoring</vt:lpstr>
      <vt:lpstr>PowerPoint Presentation</vt:lpstr>
      <vt:lpstr>PowerPoint Presentation</vt:lpstr>
      <vt:lpstr>CDFW Snorkel Surveys</vt:lpstr>
      <vt:lpstr>Summer 2024 preliminary results</vt:lpstr>
      <vt:lpstr>Water Quality Data</vt:lpstr>
      <vt:lpstr>Summer 2024 Temperature Data</vt:lpstr>
      <vt:lpstr>Summer 2024 Temperature Data</vt:lpstr>
      <vt:lpstr>Questions?</vt:lpstr>
      <vt:lpstr>PowerPoint Presentation</vt:lpstr>
      <vt:lpstr>Use of Cold-Water Refuges by Out-migrating Juvenile Chinook Salmon, in the Klamath River</vt:lpstr>
      <vt:lpstr>What are the updates from the audience?</vt:lpstr>
      <vt:lpstr>Break 20 minutes</vt:lpstr>
      <vt:lpstr>Research and monitoring of fish and other aquatic organisms- PIT and telemetry tagging</vt:lpstr>
      <vt:lpstr>David Hering</vt:lpstr>
      <vt:lpstr>Klamath River Chinook salmon outmigration survival modeling with time-varying environmental covariates</vt:lpstr>
      <vt:lpstr>Research and monitoring of fish and other aquatic organisms- Life History and population health</vt:lpstr>
      <vt:lpstr>Lost River and shortnose suckers on the brink of extinction in the Klamath Basin</vt:lpstr>
      <vt:lpstr>Can Scott River salmon reproduction be predicted using functional flow metrics? (With what uncertainty?)</vt:lpstr>
      <vt:lpstr>Which flows are important for fish outcomes?  (What does the data say?)</vt:lpstr>
      <vt:lpstr>Fish forecasting: a popular project.</vt:lpstr>
      <vt:lpstr>Motivating Questions</vt:lpstr>
      <vt:lpstr>Motivating Questions</vt:lpstr>
      <vt:lpstr>Motivating Questions</vt:lpstr>
      <vt:lpstr>A million possible methods</vt:lpstr>
      <vt:lpstr>Data sources</vt:lpstr>
      <vt:lpstr>Flow-Ecology Correlations</vt:lpstr>
      <vt:lpstr>Statistical model from lasso regression</vt:lpstr>
      <vt:lpstr>Which predictors are important?</vt:lpstr>
      <vt:lpstr>Coho vs Chinook differences</vt:lpstr>
      <vt:lpstr>Conclusions and disclaimers</vt:lpstr>
      <vt:lpstr>Questions</vt:lpstr>
      <vt:lpstr>Fish and Flow  in the  Scott River Watershed</vt:lpstr>
      <vt:lpstr>Water Quantity: a (the?) major limiting factor for fish populations in streams and rivers</vt:lpstr>
      <vt:lpstr> Maintain Fish “in good condition,” per California Fish &amp; Game Code 5937. Mono Lake Decision. Recent Court of Appeals Decision. </vt:lpstr>
      <vt:lpstr>Observations from the Scott</vt:lpstr>
      <vt:lpstr>Observations from the Scott</vt:lpstr>
      <vt:lpstr>What this talk does not address: Why flows are declining.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Lunch 1 hour and 20 mins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Klamath Basin Fisheries Collaborative  2023 Annual Meeting</dc:title>
  <dc:creator>Monica Diaz</dc:creator>
  <cp:lastModifiedBy>Monica Diaz</cp:lastModifiedBy>
  <cp:revision>10</cp:revision>
  <dcterms:modified xsi:type="dcterms:W3CDTF">2025-05-29T20:56:29Z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0x010100464A385F0AE4194BBD7226144E931130</vt:lpwstr>
  </property>
</Properties>
</file>